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notesMasterIdLst>
    <p:notesMasterId r:id="rId33"/>
  </p:notesMasterIdLst>
  <p:handoutMasterIdLst>
    <p:handoutMasterId r:id="rId34"/>
  </p:handoutMasterIdLst>
  <p:sldIdLst>
    <p:sldId id="256" r:id="rId2"/>
    <p:sldId id="463" r:id="rId3"/>
    <p:sldId id="586" r:id="rId4"/>
    <p:sldId id="535" r:id="rId5"/>
    <p:sldId id="557" r:id="rId6"/>
    <p:sldId id="558" r:id="rId7"/>
    <p:sldId id="559" r:id="rId8"/>
    <p:sldId id="560" r:id="rId9"/>
    <p:sldId id="563" r:id="rId10"/>
    <p:sldId id="564" r:id="rId11"/>
    <p:sldId id="565" r:id="rId12"/>
    <p:sldId id="566" r:id="rId13"/>
    <p:sldId id="567" r:id="rId14"/>
    <p:sldId id="568" r:id="rId15"/>
    <p:sldId id="569" r:id="rId16"/>
    <p:sldId id="570" r:id="rId17"/>
    <p:sldId id="571" r:id="rId18"/>
    <p:sldId id="572" r:id="rId19"/>
    <p:sldId id="573" r:id="rId20"/>
    <p:sldId id="574" r:id="rId21"/>
    <p:sldId id="575" r:id="rId22"/>
    <p:sldId id="576" r:id="rId23"/>
    <p:sldId id="577" r:id="rId24"/>
    <p:sldId id="578" r:id="rId25"/>
    <p:sldId id="579" r:id="rId26"/>
    <p:sldId id="580" r:id="rId27"/>
    <p:sldId id="581" r:id="rId28"/>
    <p:sldId id="582" r:id="rId29"/>
    <p:sldId id="583" r:id="rId30"/>
    <p:sldId id="584" r:id="rId31"/>
    <p:sldId id="585" r:id="rId32"/>
  </p:sldIdLst>
  <p:sldSz cx="9144000" cy="6858000" type="screen4x3"/>
  <p:notesSz cx="6881813" cy="9296400"/>
  <p:embeddedFontLst>
    <p:embeddedFont>
      <p:font typeface="Calibri" panose="020F0502020204030204" pitchFamily="34" charset="0"/>
      <p:regular r:id="rId35"/>
      <p:bold r:id="rId36"/>
      <p:italic r:id="rId37"/>
      <p:boldItalic r:id="rId38"/>
    </p:embeddedFont>
  </p:embeddedFont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3333FF"/>
    <a:srgbClr val="EDF6F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3658" autoAdjust="0"/>
    <p:restoredTop sz="83264" autoAdjust="0"/>
  </p:normalViewPr>
  <p:slideViewPr>
    <p:cSldViewPr>
      <p:cViewPr>
        <p:scale>
          <a:sx n="80" d="100"/>
          <a:sy n="80" d="100"/>
        </p:scale>
        <p:origin x="504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20" d="100"/>
        <a:sy n="120" d="100"/>
      </p:scale>
      <p:origin x="0" y="-42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handoutMaster" Target="handoutMasters/handoutMaster1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38" Type="http://schemas.openxmlformats.org/officeDocument/2006/relationships/font" Target="fonts/font4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font" Target="fonts/font3.fntdata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2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font" Target="fonts/font1.fntdata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7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9" y="7"/>
            <a:ext cx="2982743" cy="463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525" tIns="46764" rIns="93525" bIns="46764" numCol="1" anchor="t" anchorCtr="0" compatLnSpc="1">
            <a:prstTxWarp prst="textNoShape">
              <a:avLst/>
            </a:prstTxWarp>
          </a:bodyPr>
          <a:lstStyle>
            <a:lvl1pPr>
              <a:defRPr sz="110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4371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99084" y="7"/>
            <a:ext cx="2981185" cy="463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525" tIns="46764" rIns="93525" bIns="46764" numCol="1" anchor="t" anchorCtr="0" compatLnSpc="1">
            <a:prstTxWarp prst="textNoShape">
              <a:avLst/>
            </a:prstTxWarp>
          </a:bodyPr>
          <a:lstStyle>
            <a:lvl1pPr algn="r">
              <a:defRPr sz="110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4371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9" y="8829678"/>
            <a:ext cx="2982743" cy="465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525" tIns="46764" rIns="93525" bIns="46764" numCol="1" anchor="b" anchorCtr="0" compatLnSpc="1">
            <a:prstTxWarp prst="textNoShape">
              <a:avLst/>
            </a:prstTxWarp>
          </a:bodyPr>
          <a:lstStyle>
            <a:lvl1pPr>
              <a:defRPr sz="110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4371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99084" y="8829678"/>
            <a:ext cx="2981185" cy="465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525" tIns="46764" rIns="93525" bIns="46764" numCol="1" anchor="b" anchorCtr="0" compatLnSpc="1">
            <a:prstTxWarp prst="textNoShape">
              <a:avLst/>
            </a:prstTxWarp>
          </a:bodyPr>
          <a:lstStyle>
            <a:lvl1pPr algn="r">
              <a:defRPr sz="1100">
                <a:latin typeface="Arial" pitchFamily="34" charset="0"/>
              </a:defRPr>
            </a:lvl1pPr>
          </a:lstStyle>
          <a:p>
            <a:pPr>
              <a:defRPr/>
            </a:pPr>
            <a:fld id="{E831A139-209A-4712-BAEF-44E0F79001B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274452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9" y="7"/>
            <a:ext cx="2982743" cy="463551"/>
          </a:xfrm>
          <a:prstGeom prst="rect">
            <a:avLst/>
          </a:prstGeom>
        </p:spPr>
        <p:txBody>
          <a:bodyPr vert="horz" lIns="93525" tIns="46764" rIns="93525" bIns="46764" rtlCol="0"/>
          <a:lstStyle>
            <a:lvl1pPr algn="l">
              <a:defRPr sz="110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99084" y="7"/>
            <a:ext cx="2981185" cy="463551"/>
          </a:xfrm>
          <a:prstGeom prst="rect">
            <a:avLst/>
          </a:prstGeom>
        </p:spPr>
        <p:txBody>
          <a:bodyPr vert="horz" lIns="93525" tIns="46764" rIns="93525" bIns="46764" rtlCol="0"/>
          <a:lstStyle>
            <a:lvl1pPr algn="r">
              <a:defRPr sz="1100">
                <a:latin typeface="Arial" pitchFamily="34" charset="0"/>
              </a:defRPr>
            </a:lvl1pPr>
          </a:lstStyle>
          <a:p>
            <a:pPr>
              <a:defRPr/>
            </a:pPr>
            <a:fld id="{0F8F2E20-F309-4DD8-8ECE-A2B0510216DC}" type="datetimeFigureOut">
              <a:rPr lang="en-US"/>
              <a:pPr>
                <a:defRPr/>
              </a:pPr>
              <a:t>2/21/2014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16013" y="698500"/>
            <a:ext cx="4651375" cy="34893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525" tIns="46764" rIns="93525" bIns="46764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8811" y="4416431"/>
            <a:ext cx="5504204" cy="4181474"/>
          </a:xfrm>
          <a:prstGeom prst="rect">
            <a:avLst/>
          </a:prstGeom>
        </p:spPr>
        <p:txBody>
          <a:bodyPr vert="horz" lIns="93525" tIns="46764" rIns="93525" bIns="46764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9" y="8829678"/>
            <a:ext cx="2982743" cy="465140"/>
          </a:xfrm>
          <a:prstGeom prst="rect">
            <a:avLst/>
          </a:prstGeom>
        </p:spPr>
        <p:txBody>
          <a:bodyPr vert="horz" lIns="93525" tIns="46764" rIns="93525" bIns="46764" rtlCol="0" anchor="b"/>
          <a:lstStyle>
            <a:lvl1pPr algn="l">
              <a:defRPr sz="110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99084" y="8829678"/>
            <a:ext cx="2981185" cy="465140"/>
          </a:xfrm>
          <a:prstGeom prst="rect">
            <a:avLst/>
          </a:prstGeom>
        </p:spPr>
        <p:txBody>
          <a:bodyPr vert="horz" lIns="93525" tIns="46764" rIns="93525" bIns="46764" rtlCol="0" anchor="b"/>
          <a:lstStyle>
            <a:lvl1pPr algn="r">
              <a:defRPr sz="1100">
                <a:latin typeface="Arial" pitchFamily="34" charset="0"/>
              </a:defRPr>
            </a:lvl1pPr>
          </a:lstStyle>
          <a:p>
            <a:pPr>
              <a:defRPr/>
            </a:pPr>
            <a:fld id="{2AF9D6CD-BD63-4F31-85B9-678DE67FBD6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121104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AF9D6CD-BD63-4F31-85B9-678DE67FBD67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260701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39664" indent="-284487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37943" indent="-227589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593121" indent="-227589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48299" indent="-227589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03476" indent="-22758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58653" indent="-22758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13830" indent="-22758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69007" indent="-22758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9ED68056-6A89-4615-84F9-17482E4E9F44}" type="slidenum">
              <a:rPr lang="en-US"/>
              <a:pPr eaLnBrk="1" hangingPunct="1"/>
              <a:t>10</a:t>
            </a:fld>
            <a:endParaRPr lang="en-US"/>
          </a:p>
        </p:txBody>
      </p:sp>
      <p:sp>
        <p:nvSpPr>
          <p:cNvPr id="1249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493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smtClean="0"/>
              <a:t>If &lt;</a:t>
            </a:r>
            <a:r>
              <a:rPr lang="en-US" i="1" smtClean="0"/>
              <a:t>M</a:t>
            </a:r>
            <a:r>
              <a:rPr lang="en-US" smtClean="0"/>
              <a:t>, </a:t>
            </a:r>
            <a:r>
              <a:rPr lang="en-US" i="1" smtClean="0"/>
              <a:t>w</a:t>
            </a:r>
            <a:r>
              <a:rPr lang="en-US" smtClean="0"/>
              <a:t>&gt; </a:t>
            </a:r>
            <a:r>
              <a:rPr lang="en-US" smtClean="0">
                <a:sym typeface="Symbol" panose="05050102010706020507" pitchFamily="18" charset="2"/>
              </a:rPr>
              <a:t></a:t>
            </a:r>
            <a:r>
              <a:rPr lang="en-US" smtClean="0"/>
              <a:t> </a:t>
            </a:r>
            <a:r>
              <a:rPr lang="en-US" smtClean="0">
                <a:sym typeface="Symbol" panose="05050102010706020507" pitchFamily="18" charset="2"/>
              </a:rPr>
              <a:t></a:t>
            </a:r>
            <a:r>
              <a:rPr lang="en-US" smtClean="0"/>
              <a:t>H, then M# isn’t a decider.  So Oracle fails to accept.</a:t>
            </a:r>
          </a:p>
          <a:p>
            <a:pPr eaLnBrk="1" hangingPunct="1"/>
            <a:endParaRPr lang="en-US" smtClean="0"/>
          </a:p>
          <a:p>
            <a:pPr eaLnBrk="1" hangingPunct="1"/>
            <a:r>
              <a:rPr lang="en-US" smtClean="0"/>
              <a:t>Thus this one does not work.</a:t>
            </a:r>
          </a:p>
        </p:txBody>
      </p:sp>
    </p:spTree>
    <p:extLst>
      <p:ext uri="{BB962C8B-B14F-4D97-AF65-F5344CB8AC3E}">
        <p14:creationId xmlns:p14="http://schemas.microsoft.com/office/powerpoint/2010/main" val="225247742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AF9D6CD-BD63-4F31-85B9-678DE67FBD67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744754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AF9D6CD-BD63-4F31-85B9-678DE67FBD67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785430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39664" indent="-284487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37943" indent="-227589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593121" indent="-227589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48299" indent="-227589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03476" indent="-22758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58653" indent="-22758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13830" indent="-22758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69007" indent="-22758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887148B6-996F-4C4B-8261-3D48BC204391}" type="slidenum">
              <a:rPr lang="en-US"/>
              <a:pPr eaLnBrk="1" hangingPunct="1"/>
              <a:t>13</a:t>
            </a:fld>
            <a:endParaRPr lang="en-US"/>
          </a:p>
        </p:txBody>
      </p:sp>
      <p:sp>
        <p:nvSpPr>
          <p:cNvPr id="1259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595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smtClean="0"/>
              <a:t>&lt;</a:t>
            </a:r>
            <a:r>
              <a:rPr lang="en-US" i="1" smtClean="0"/>
              <a:t>M</a:t>
            </a:r>
            <a:r>
              <a:rPr lang="en-US" smtClean="0"/>
              <a:t>, </a:t>
            </a:r>
            <a:r>
              <a:rPr lang="en-US" i="1" smtClean="0"/>
              <a:t>w</a:t>
            </a:r>
            <a:r>
              <a:rPr lang="en-US" smtClean="0"/>
              <a:t>&gt; </a:t>
            </a:r>
            <a:r>
              <a:rPr lang="en-US" smtClean="0">
                <a:sym typeface="Symbol" panose="05050102010706020507" pitchFamily="18" charset="2"/>
              </a:rPr>
              <a:t></a:t>
            </a:r>
            <a:r>
              <a:rPr lang="en-US" smtClean="0"/>
              <a:t> </a:t>
            </a:r>
            <a:r>
              <a:rPr lang="en-US" smtClean="0">
                <a:sym typeface="Symbol" panose="05050102010706020507" pitchFamily="18" charset="2"/>
              </a:rPr>
              <a:t></a:t>
            </a:r>
            <a:r>
              <a:rPr lang="en-US" smtClean="0"/>
              <a:t>H: </a:t>
            </a:r>
            <a:r>
              <a:rPr lang="en-US" i="1" smtClean="0"/>
              <a:t>L</a:t>
            </a:r>
            <a:r>
              <a:rPr lang="en-US" smtClean="0"/>
              <a:t>(</a:t>
            </a:r>
            <a:r>
              <a:rPr lang="en-US" i="1" smtClean="0"/>
              <a:t>M</a:t>
            </a:r>
            <a:r>
              <a:rPr lang="en-US" smtClean="0"/>
              <a:t>#) = {a}.</a:t>
            </a:r>
          </a:p>
          <a:p>
            <a:pPr eaLnBrk="1" hangingPunct="1"/>
            <a:r>
              <a:rPr lang="en-US" smtClean="0"/>
              <a:t> &lt;</a:t>
            </a:r>
            <a:r>
              <a:rPr lang="en-US" i="1" smtClean="0"/>
              <a:t>M</a:t>
            </a:r>
            <a:r>
              <a:rPr lang="en-US" smtClean="0"/>
              <a:t>, </a:t>
            </a:r>
            <a:r>
              <a:rPr lang="en-US" i="1" smtClean="0"/>
              <a:t>w</a:t>
            </a:r>
            <a:r>
              <a:rPr lang="en-US" smtClean="0"/>
              <a:t>&gt; </a:t>
            </a:r>
            <a:r>
              <a:rPr lang="en-US" smtClean="0">
                <a:sym typeface="Symbol" panose="05050102010706020507" pitchFamily="18" charset="2"/>
              </a:rPr>
              <a:t></a:t>
            </a:r>
            <a:r>
              <a:rPr lang="en-US" smtClean="0"/>
              <a:t> </a:t>
            </a:r>
            <a:r>
              <a:rPr lang="en-US" smtClean="0">
                <a:sym typeface="Symbol" panose="05050102010706020507" pitchFamily="18" charset="2"/>
              </a:rPr>
              <a:t></a:t>
            </a:r>
            <a:r>
              <a:rPr lang="en-US" smtClean="0"/>
              <a:t>H:  </a:t>
            </a:r>
            <a:r>
              <a:rPr lang="en-US" i="1" smtClean="0"/>
              <a:t>L</a:t>
            </a:r>
            <a:r>
              <a:rPr lang="en-US" smtClean="0"/>
              <a:t>(</a:t>
            </a:r>
            <a:r>
              <a:rPr lang="en-US" i="1" smtClean="0"/>
              <a:t>M</a:t>
            </a:r>
            <a:r>
              <a:rPr lang="en-US" smtClean="0"/>
              <a:t>#) = </a:t>
            </a:r>
            <a:r>
              <a:rPr lang="en-US" smtClean="0">
                <a:sym typeface="Symbol" panose="05050102010706020507" pitchFamily="18" charset="2"/>
              </a:rPr>
              <a:t>*.</a:t>
            </a:r>
          </a:p>
        </p:txBody>
      </p:sp>
    </p:spTree>
    <p:extLst>
      <p:ext uri="{BB962C8B-B14F-4D97-AF65-F5344CB8AC3E}">
        <p14:creationId xmlns:p14="http://schemas.microsoft.com/office/powerpoint/2010/main" val="225043229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AF9D6CD-BD63-4F31-85B9-678DE67FBD67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917598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AF9D6CD-BD63-4F31-85B9-678DE67FBD67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21626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39664" indent="-284487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37943" indent="-227589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593121" indent="-227589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48299" indent="-227589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03476" indent="-22758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58653" indent="-22758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13830" indent="-22758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69007" indent="-22758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A13C6B4D-85DB-4418-8525-422DCA7E0D52}" type="slidenum">
              <a:rPr lang="en-US"/>
              <a:pPr eaLnBrk="1" hangingPunct="1"/>
              <a:t>16</a:t>
            </a:fld>
            <a:endParaRPr lang="en-US"/>
          </a:p>
        </p:txBody>
      </p:sp>
      <p:sp>
        <p:nvSpPr>
          <p:cNvPr id="1269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698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  <a:buFont typeface="Symbol" panose="05050102010706020507" pitchFamily="18" charset="2"/>
              <a:buChar char="·"/>
            </a:pPr>
            <a:r>
              <a:rPr lang="en-US" smtClean="0"/>
              <a:t>&lt;</a:t>
            </a:r>
            <a:r>
              <a:rPr lang="en-US" i="1" smtClean="0"/>
              <a:t>M</a:t>
            </a:r>
            <a:r>
              <a:rPr lang="en-US" smtClean="0"/>
              <a:t>, </a:t>
            </a:r>
            <a:r>
              <a:rPr lang="en-US" i="1" smtClean="0"/>
              <a:t>w</a:t>
            </a:r>
            <a:r>
              <a:rPr lang="en-US" smtClean="0"/>
              <a:t>&gt; </a:t>
            </a:r>
            <a:r>
              <a:rPr lang="en-US" smtClean="0">
                <a:sym typeface="Symbol" panose="05050102010706020507" pitchFamily="18" charset="2"/>
              </a:rPr>
              <a:t></a:t>
            </a:r>
            <a:r>
              <a:rPr lang="en-US" smtClean="0"/>
              <a:t> </a:t>
            </a:r>
            <a:r>
              <a:rPr lang="en-US" smtClean="0">
                <a:sym typeface="Symbol" panose="05050102010706020507" pitchFamily="18" charset="2"/>
              </a:rPr>
              <a:t></a:t>
            </a:r>
            <a:r>
              <a:rPr lang="en-US" smtClean="0"/>
              <a:t>H: </a:t>
            </a:r>
            <a:r>
              <a:rPr lang="en-US" i="1" smtClean="0"/>
              <a:t>L</a:t>
            </a:r>
            <a:r>
              <a:rPr lang="en-US" smtClean="0"/>
              <a:t>(</a:t>
            </a:r>
            <a:r>
              <a:rPr lang="en-US" i="1" smtClean="0"/>
              <a:t>M</a:t>
            </a:r>
            <a:r>
              <a:rPr lang="en-US" smtClean="0"/>
              <a:t>?) - </a:t>
            </a:r>
            <a:r>
              <a:rPr lang="en-US" i="1" smtClean="0"/>
              <a:t>L</a:t>
            </a:r>
            <a:r>
              <a:rPr lang="en-US" smtClean="0"/>
              <a:t>(</a:t>
            </a:r>
            <a:r>
              <a:rPr lang="en-US" i="1" smtClean="0"/>
              <a:t>M</a:t>
            </a:r>
            <a:r>
              <a:rPr lang="en-US" smtClean="0"/>
              <a:t>#) = </a:t>
            </a:r>
            <a:r>
              <a:rPr lang="en-US" smtClean="0">
                <a:sym typeface="Symbol" panose="05050102010706020507" pitchFamily="18" charset="2"/>
              </a:rPr>
              <a:t>* -  = *.</a:t>
            </a:r>
          </a:p>
          <a:p>
            <a:pPr eaLnBrk="1" hangingPunct="1">
              <a:spcBef>
                <a:spcPct val="0"/>
              </a:spcBef>
              <a:buFont typeface="Symbol" panose="05050102010706020507" pitchFamily="18" charset="2"/>
              <a:buChar char="·"/>
            </a:pPr>
            <a:r>
              <a:rPr lang="en-US" smtClean="0"/>
              <a:t> &lt;</a:t>
            </a:r>
            <a:r>
              <a:rPr lang="en-US" i="1" smtClean="0"/>
              <a:t>M</a:t>
            </a:r>
            <a:r>
              <a:rPr lang="en-US" smtClean="0"/>
              <a:t>, </a:t>
            </a:r>
            <a:r>
              <a:rPr lang="en-US" i="1" smtClean="0"/>
              <a:t>w</a:t>
            </a:r>
            <a:r>
              <a:rPr lang="en-US" smtClean="0"/>
              <a:t>&gt; </a:t>
            </a:r>
            <a:r>
              <a:rPr lang="en-US" smtClean="0">
                <a:sym typeface="Symbol" panose="05050102010706020507" pitchFamily="18" charset="2"/>
              </a:rPr>
              <a:t></a:t>
            </a:r>
            <a:r>
              <a:rPr lang="en-US" smtClean="0"/>
              <a:t> </a:t>
            </a:r>
            <a:r>
              <a:rPr lang="en-US" smtClean="0">
                <a:sym typeface="Symbol" panose="05050102010706020507" pitchFamily="18" charset="2"/>
              </a:rPr>
              <a:t></a:t>
            </a:r>
            <a:r>
              <a:rPr lang="en-US" smtClean="0"/>
              <a:t>H: </a:t>
            </a:r>
            <a:r>
              <a:rPr lang="en-US" i="1" smtClean="0"/>
              <a:t>L</a:t>
            </a:r>
            <a:r>
              <a:rPr lang="en-US" smtClean="0"/>
              <a:t>(</a:t>
            </a:r>
            <a:r>
              <a:rPr lang="en-US" i="1" smtClean="0"/>
              <a:t>M</a:t>
            </a:r>
            <a:r>
              <a:rPr lang="en-US" smtClean="0"/>
              <a:t>?) - </a:t>
            </a:r>
            <a:r>
              <a:rPr lang="en-US" i="1" smtClean="0"/>
              <a:t>L</a:t>
            </a:r>
            <a:r>
              <a:rPr lang="en-US" smtClean="0"/>
              <a:t>(</a:t>
            </a:r>
            <a:r>
              <a:rPr lang="en-US" i="1" smtClean="0"/>
              <a:t>M</a:t>
            </a:r>
            <a:r>
              <a:rPr lang="en-US" smtClean="0"/>
              <a:t>#) =  </a:t>
            </a:r>
            <a:r>
              <a:rPr lang="en-US" smtClean="0">
                <a:sym typeface="Symbol" panose="05050102010706020507" pitchFamily="18" charset="2"/>
              </a:rPr>
              <a:t>* - *= .</a:t>
            </a:r>
          </a:p>
        </p:txBody>
      </p:sp>
    </p:spTree>
    <p:extLst>
      <p:ext uri="{BB962C8B-B14F-4D97-AF65-F5344CB8AC3E}">
        <p14:creationId xmlns:p14="http://schemas.microsoft.com/office/powerpoint/2010/main" val="56554598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AF9D6CD-BD63-4F31-85B9-678DE67FBD67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673591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AF9D6CD-BD63-4F31-85B9-678DE67FBD67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760168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AF9D6CD-BD63-4F31-85B9-678DE67FBD67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42932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7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 smtClean="0">
              <a:latin typeface="Arial" panose="020B0604020202020204" pitchFamily="34" charset="0"/>
            </a:endParaRPr>
          </a:p>
        </p:txBody>
      </p:sp>
      <p:sp>
        <p:nvSpPr>
          <p:cNvPr id="717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64060" indent="-290046">
              <a:spcBef>
                <a:spcPct val="30000"/>
              </a:spcBef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81724" indent="-232035">
              <a:spcBef>
                <a:spcPct val="30000"/>
              </a:spcBef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54081" indent="-232035">
              <a:spcBef>
                <a:spcPct val="30000"/>
              </a:spcBef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129755" indent="-232035">
              <a:spcBef>
                <a:spcPct val="30000"/>
              </a:spcBef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607083" indent="-232035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3084414" indent="-232035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561745" indent="-232035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4039074" indent="-232035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0B71CF6B-C332-4077-960F-24E5EA8629F5}" type="slidenum">
              <a:rPr lang="en-US" sz="110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2</a:t>
            </a:fld>
            <a:endParaRPr lang="en-US" sz="110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31688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AF9D6CD-BD63-4F31-85B9-678DE67FBD67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4124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AF9D6CD-BD63-4F31-85B9-678DE67FBD67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432915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AF9D6CD-BD63-4F31-85B9-678DE67FBD67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604531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AF9D6CD-BD63-4F31-85B9-678DE67FBD67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608986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AF9D6CD-BD63-4F31-85B9-678DE67FBD67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8439919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AF9D6CD-BD63-4F31-85B9-678DE67FBD67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8070072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AF9D6CD-BD63-4F31-85B9-678DE67FBD67}" type="slidenum">
              <a:rPr lang="en-US" smtClean="0"/>
              <a:pPr>
                <a:defRPr/>
              </a:pPr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4950684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AF9D6CD-BD63-4F31-85B9-678DE67FBD67}" type="slidenum">
              <a:rPr lang="en-US" smtClean="0"/>
              <a:pPr>
                <a:defRPr/>
              </a:pPr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1054244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AF9D6CD-BD63-4F31-85B9-678DE67FBD67}" type="slidenum">
              <a:rPr lang="en-US" smtClean="0"/>
              <a:pPr>
                <a:defRPr/>
              </a:pPr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3404375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AF9D6CD-BD63-4F31-85B9-678DE67FBD67}" type="slidenum">
              <a:rPr lang="en-US" smtClean="0"/>
              <a:pPr>
                <a:defRPr/>
              </a:pPr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361694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7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 smtClean="0">
              <a:latin typeface="Arial" panose="020B0604020202020204" pitchFamily="34" charset="0"/>
            </a:endParaRPr>
          </a:p>
        </p:txBody>
      </p:sp>
      <p:sp>
        <p:nvSpPr>
          <p:cNvPr id="717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64060" indent="-290046">
              <a:spcBef>
                <a:spcPct val="30000"/>
              </a:spcBef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81724" indent="-232035">
              <a:spcBef>
                <a:spcPct val="30000"/>
              </a:spcBef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54081" indent="-232035">
              <a:spcBef>
                <a:spcPct val="30000"/>
              </a:spcBef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129755" indent="-232035">
              <a:spcBef>
                <a:spcPct val="30000"/>
              </a:spcBef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607083" indent="-232035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3084414" indent="-232035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561745" indent="-232035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4039074" indent="-232035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0B71CF6B-C332-4077-960F-24E5EA8629F5}" type="slidenum">
              <a:rPr lang="en-US" sz="110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3</a:t>
            </a:fld>
            <a:endParaRPr lang="en-US" sz="110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2317636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AF9D6CD-BD63-4F31-85B9-678DE67FBD67}" type="slidenum">
              <a:rPr lang="en-US" smtClean="0"/>
              <a:pPr>
                <a:defRPr/>
              </a:pPr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3251513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AF9D6CD-BD63-4F31-85B9-678DE67FBD67}" type="slidenum">
              <a:rPr lang="en-US" smtClean="0"/>
              <a:pPr>
                <a:defRPr/>
              </a:pPr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137517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AF9D6CD-BD63-4F31-85B9-678DE67FBD67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992176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AF9D6CD-BD63-4F31-85B9-678DE67FBD67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520019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AF9D6CD-BD63-4F31-85B9-678DE67FBD67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366139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083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dirty="0" smtClean="0"/>
              <a:t>L1 is in D. Just examine the description.</a:t>
            </a:r>
          </a:p>
          <a:p>
            <a:r>
              <a:rPr lang="en-US" dirty="0" smtClean="0"/>
              <a:t>Ditto L2.</a:t>
            </a:r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L3 and L4 are not decidable, by Rice's Theorem, because they are nontrivial properties of the Languages accepted by TMs.  </a:t>
            </a:r>
          </a:p>
          <a:p>
            <a:endParaRPr lang="en-US" dirty="0" smtClean="0"/>
          </a:p>
          <a:p>
            <a:r>
              <a:rPr lang="en-US" dirty="0" smtClean="0"/>
              <a:t>Reduction proofs on hidden slides</a:t>
            </a:r>
          </a:p>
        </p:txBody>
      </p:sp>
      <p:sp>
        <p:nvSpPr>
          <p:cNvPr id="12083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39664" indent="-284487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37943" indent="-227589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593121" indent="-227589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48299" indent="-227589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03476" indent="-22758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58653" indent="-22758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13830" indent="-22758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69007" indent="-22758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A3C5FF99-DA45-46AD-BE66-FC64CF4E324C}" type="slidenum">
              <a:rPr lang="en-US"/>
              <a:pPr eaLnBrk="1" hangingPunct="1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706531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185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smtClean="0"/>
              <a:t>If  &lt;</a:t>
            </a:r>
            <a:r>
              <a:rPr lang="en-US" i="1" smtClean="0"/>
              <a:t>M</a:t>
            </a:r>
            <a:r>
              <a:rPr lang="en-US" smtClean="0"/>
              <a:t>, </a:t>
            </a:r>
            <a:r>
              <a:rPr lang="en-US" i="1" smtClean="0"/>
              <a:t>w</a:t>
            </a:r>
            <a:r>
              <a:rPr lang="en-US" smtClean="0"/>
              <a:t>&gt; </a:t>
            </a:r>
            <a:r>
              <a:rPr lang="en-US" smtClean="0">
                <a:sym typeface="Symbol" panose="05050102010706020507" pitchFamily="18" charset="2"/>
              </a:rPr>
              <a:t></a:t>
            </a:r>
            <a:r>
              <a:rPr lang="en-US" smtClean="0"/>
              <a:t> </a:t>
            </a:r>
            <a:r>
              <a:rPr lang="en-US" smtClean="0">
                <a:sym typeface="Symbol" panose="05050102010706020507" pitchFamily="18" charset="2"/>
              </a:rPr>
              <a:t></a:t>
            </a:r>
            <a:r>
              <a:rPr lang="en-US" smtClean="0"/>
              <a:t>H: M# does not accept any strings.  Oracle accepts.</a:t>
            </a:r>
          </a:p>
          <a:p>
            <a:endParaRPr lang="en-US" smtClean="0"/>
          </a:p>
          <a:p>
            <a:r>
              <a:rPr lang="en-US" smtClean="0"/>
              <a:t>If &lt;</a:t>
            </a:r>
            <a:r>
              <a:rPr lang="en-US" i="1" smtClean="0"/>
              <a:t>M</a:t>
            </a:r>
            <a:r>
              <a:rPr lang="en-US" smtClean="0"/>
              <a:t>, </a:t>
            </a:r>
            <a:r>
              <a:rPr lang="en-US" i="1" smtClean="0"/>
              <a:t>w</a:t>
            </a:r>
            <a:r>
              <a:rPr lang="en-US" smtClean="0"/>
              <a:t>&gt; </a:t>
            </a:r>
            <a:r>
              <a:rPr lang="en-US" smtClean="0">
                <a:sym typeface="Symbol" panose="05050102010706020507" pitchFamily="18" charset="2"/>
              </a:rPr>
              <a:t></a:t>
            </a:r>
            <a:r>
              <a:rPr lang="en-US" smtClean="0"/>
              <a:t> </a:t>
            </a:r>
            <a:r>
              <a:rPr lang="en-US" smtClean="0">
                <a:sym typeface="Symbol" panose="05050102010706020507" pitchFamily="18" charset="2"/>
              </a:rPr>
              <a:t></a:t>
            </a:r>
            <a:r>
              <a:rPr lang="en-US" smtClean="0"/>
              <a:t>H:   The M halts on input w, so M# accepts {</a:t>
            </a:r>
            <a:r>
              <a:rPr lang="en-US" smtClean="0">
                <a:sym typeface="Symbol" panose="05050102010706020507" pitchFamily="18" charset="2"/>
              </a:rPr>
              <a:t>}  Oracle does not accept.</a:t>
            </a:r>
            <a:endParaRPr lang="en-US" smtClean="0"/>
          </a:p>
        </p:txBody>
      </p:sp>
      <p:sp>
        <p:nvSpPr>
          <p:cNvPr id="12186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39664" indent="-284487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37943" indent="-227589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593121" indent="-227589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48299" indent="-227589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03476" indent="-22758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58653" indent="-22758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13830" indent="-22758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69007" indent="-22758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B981FDDF-F670-48A2-8F62-458113A7D0C1}" type="slidenum">
              <a:rPr lang="en-US"/>
              <a:pPr eaLnBrk="1" hangingPunct="1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599598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390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smtClean="0"/>
              <a:t>L1 is SD.  Just run M on w and see if it halts and rejects</a:t>
            </a:r>
          </a:p>
          <a:p>
            <a:endParaRPr lang="en-US" smtClean="0"/>
          </a:p>
          <a:p>
            <a:r>
              <a:rPr lang="en-US" smtClean="0"/>
              <a:t>L2 is not SD.</a:t>
            </a:r>
          </a:p>
          <a:p>
            <a:endParaRPr lang="en-US" smtClean="0"/>
          </a:p>
          <a:p>
            <a:r>
              <a:rPr lang="en-US" smtClean="0"/>
              <a:t>L3 : Details on next slides, we won't do them</a:t>
            </a:r>
          </a:p>
        </p:txBody>
      </p:sp>
      <p:sp>
        <p:nvSpPr>
          <p:cNvPr id="12390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39664" indent="-284487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37943" indent="-227589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593121" indent="-227589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48299" indent="-227589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03476" indent="-22758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58653" indent="-22758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13830" indent="-22758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69007" indent="-22758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35F1A917-A37D-4194-9AFD-DFCBC0D02A9C}" type="slidenum">
              <a:rPr lang="en-US"/>
              <a:pPr eaLnBrk="1" hangingPunct="1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0556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E0BB4D-AFDF-4F28-940F-F94AEC7E818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71617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D11849-8734-4D34-B80E-FA6FABE877B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12203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B4B6B0-42C7-4A4E-BDB2-12F8BFC451C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52414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679899-4000-4ACE-A00A-5E29E5968D3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66732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CF8003-7AF3-4C3E-8919-1BCA1C986FA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03905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556C9F-05FF-4C6B-849C-4B76F195359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66677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3DD377-27E8-4579-83D8-1A189FBA342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71643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CF3259-64F4-4461-9EFB-20D397AD03A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82406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7238CD-3E92-4BFD-A1B6-D1BF10362BF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88506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F50CF5-1CAB-49A1-ACAF-A049C07A323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28958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8EFEFA-287B-48B7-867F-0B8A31013CF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42596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pitchFamily="34" charset="0"/>
              </a:defRPr>
            </a:lvl1pPr>
          </a:lstStyle>
          <a:p>
            <a:pPr>
              <a:defRPr/>
            </a:pPr>
            <a:fld id="{81174828-1664-482F-8B1E-5D309C1EF37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Boustrophedon" TargetMode="External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traevoli.com/boust/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4"/>
          <p:cNvSpPr>
            <a:spLocks noChangeArrowheads="1"/>
          </p:cNvSpPr>
          <p:nvPr/>
        </p:nvSpPr>
        <p:spPr bwMode="auto">
          <a:xfrm>
            <a:off x="685800" y="1524000"/>
            <a:ext cx="8153400" cy="147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r>
              <a:rPr lang="en-US" sz="4400" b="1" dirty="0">
                <a:solidFill>
                  <a:schemeClr val="tx2"/>
                </a:solidFill>
              </a:rPr>
              <a:t>MA/CSSE 474</a:t>
            </a:r>
            <a:br>
              <a:rPr lang="en-US" sz="4400" b="1" dirty="0">
                <a:solidFill>
                  <a:schemeClr val="tx2"/>
                </a:solidFill>
              </a:rPr>
            </a:br>
            <a:r>
              <a:rPr lang="en-US" sz="4400" b="1" dirty="0">
                <a:solidFill>
                  <a:schemeClr val="tx2"/>
                </a:solidFill>
              </a:rPr>
              <a:t>Theory of Computation</a:t>
            </a:r>
          </a:p>
        </p:txBody>
      </p:sp>
      <p:sp>
        <p:nvSpPr>
          <p:cNvPr id="4099" name="Text Box 5"/>
          <p:cNvSpPr txBox="1">
            <a:spLocks noChangeArrowheads="1"/>
          </p:cNvSpPr>
          <p:nvPr/>
        </p:nvSpPr>
        <p:spPr bwMode="auto">
          <a:xfrm>
            <a:off x="152400" y="3641683"/>
            <a:ext cx="8991600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4000" dirty="0" smtClean="0">
                <a:solidFill>
                  <a:schemeClr val="tx2"/>
                </a:solidFill>
              </a:rPr>
              <a:t>Non-SD Reductions</a:t>
            </a:r>
          </a:p>
          <a:p>
            <a:pPr algn="ctr" eaLnBrk="1" hangingPunct="1"/>
            <a:r>
              <a:rPr lang="en-US" sz="4000" dirty="0" smtClean="0">
                <a:solidFill>
                  <a:schemeClr val="tx2"/>
                </a:solidFill>
              </a:rPr>
              <a:t>Undecidable problems that are </a:t>
            </a:r>
            <a:br>
              <a:rPr lang="en-US" sz="4000" dirty="0" smtClean="0">
                <a:solidFill>
                  <a:schemeClr val="tx2"/>
                </a:solidFill>
              </a:rPr>
            </a:br>
            <a:r>
              <a:rPr lang="en-US" sz="4000" dirty="0" smtClean="0">
                <a:solidFill>
                  <a:schemeClr val="tx2"/>
                </a:solidFill>
              </a:rPr>
              <a:t>not about Turing Machines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686800" cy="639762"/>
          </a:xfrm>
        </p:spPr>
        <p:txBody>
          <a:bodyPr/>
          <a:lstStyle/>
          <a:p>
            <a:r>
              <a:rPr lang="en-US" sz="3200" b="1" dirty="0" smtClean="0">
                <a:solidFill>
                  <a:schemeClr val="tx1"/>
                </a:solidFill>
              </a:rPr>
              <a:t>{&lt;</a:t>
            </a:r>
            <a:r>
              <a:rPr lang="en-US" sz="3200" b="1" i="1" dirty="0" smtClean="0">
                <a:solidFill>
                  <a:schemeClr val="tx1"/>
                </a:solidFill>
              </a:rPr>
              <a:t>M</a:t>
            </a:r>
            <a:r>
              <a:rPr lang="en-US" sz="3200" b="1" dirty="0" smtClean="0">
                <a:solidFill>
                  <a:schemeClr val="tx1"/>
                </a:solidFill>
              </a:rPr>
              <a:t>, </a:t>
            </a:r>
            <a:r>
              <a:rPr lang="en-US" sz="3200" b="1" i="1" dirty="0" smtClean="0">
                <a:solidFill>
                  <a:schemeClr val="tx1"/>
                </a:solidFill>
              </a:rPr>
              <a:t>w</a:t>
            </a:r>
            <a:r>
              <a:rPr lang="en-US" sz="3200" b="1" dirty="0" smtClean="0">
                <a:solidFill>
                  <a:schemeClr val="tx1"/>
                </a:solidFill>
              </a:rPr>
              <a:t>&gt;: </a:t>
            </a:r>
            <a:r>
              <a:rPr lang="en-US" sz="3200" b="1" i="1" dirty="0" smtClean="0">
                <a:solidFill>
                  <a:schemeClr val="tx1"/>
                </a:solidFill>
              </a:rPr>
              <a:t>M</a:t>
            </a:r>
            <a:r>
              <a:rPr lang="en-US" sz="3200" b="1" dirty="0" smtClean="0">
                <a:solidFill>
                  <a:schemeClr val="tx1"/>
                </a:solidFill>
              </a:rPr>
              <a:t> is a Deciding TM and Rejects </a:t>
            </a:r>
            <a:r>
              <a:rPr lang="en-US" sz="3200" b="1" i="1" dirty="0" smtClean="0">
                <a:solidFill>
                  <a:schemeClr val="tx1"/>
                </a:solidFill>
              </a:rPr>
              <a:t>w</a:t>
            </a:r>
            <a:r>
              <a:rPr lang="en-US" sz="3200" b="1" dirty="0" smtClean="0">
                <a:solidFill>
                  <a:schemeClr val="tx1"/>
                </a:solidFill>
              </a:rPr>
              <a:t>}</a:t>
            </a:r>
          </a:p>
        </p:txBody>
      </p:sp>
      <p:sp>
        <p:nvSpPr>
          <p:cNvPr id="23555" name="Text Box 4"/>
          <p:cNvSpPr txBox="1">
            <a:spLocks noChangeArrowheads="1"/>
          </p:cNvSpPr>
          <p:nvPr/>
        </p:nvSpPr>
        <p:spPr bwMode="auto">
          <a:xfrm>
            <a:off x="838200" y="1066800"/>
            <a:ext cx="8077200" cy="5310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01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dirty="0"/>
              <a:t>			</a:t>
            </a:r>
            <a:r>
              <a:rPr lang="en-US" dirty="0">
                <a:sym typeface="Symbol" panose="05050102010706020507" pitchFamily="18" charset="2"/>
              </a:rPr>
              <a:t></a:t>
            </a:r>
            <a:r>
              <a:rPr lang="en-US" dirty="0"/>
              <a:t>H = {&lt;</a:t>
            </a:r>
            <a:r>
              <a:rPr lang="en-US" i="1" dirty="0"/>
              <a:t>M</a:t>
            </a:r>
            <a:r>
              <a:rPr lang="en-US" dirty="0"/>
              <a:t>, </a:t>
            </a:r>
            <a:r>
              <a:rPr lang="en-US" i="1" dirty="0"/>
              <a:t>w</a:t>
            </a:r>
            <a:r>
              <a:rPr lang="en-US" dirty="0"/>
              <a:t>&gt; : TM </a:t>
            </a:r>
            <a:r>
              <a:rPr lang="en-US" i="1" dirty="0"/>
              <a:t>M</a:t>
            </a:r>
            <a:r>
              <a:rPr lang="en-US" dirty="0"/>
              <a:t> does not halt on </a:t>
            </a:r>
            <a:r>
              <a:rPr lang="en-US" i="1" dirty="0"/>
              <a:t>w</a:t>
            </a:r>
            <a:r>
              <a:rPr lang="en-US" dirty="0"/>
              <a:t>}</a:t>
            </a:r>
          </a:p>
          <a:p>
            <a:pPr eaLnBrk="1" hangingPunct="1"/>
            <a:r>
              <a:rPr lang="en-US" dirty="0"/>
              <a:t> 											     </a:t>
            </a:r>
            <a:r>
              <a:rPr lang="en-US" i="1" dirty="0"/>
              <a:t>R </a:t>
            </a:r>
          </a:p>
          <a:p>
            <a:pPr eaLnBrk="1" hangingPunct="1"/>
            <a:endParaRPr lang="en-US" dirty="0"/>
          </a:p>
          <a:p>
            <a:pPr eaLnBrk="1" hangingPunct="1"/>
            <a:r>
              <a:rPr lang="en-US" dirty="0"/>
              <a:t>(?</a:t>
            </a:r>
            <a:r>
              <a:rPr lang="en-US" i="1" dirty="0"/>
              <a:t>Oracle</a:t>
            </a:r>
            <a:r>
              <a:rPr lang="en-US" dirty="0"/>
              <a:t>) 	{&lt;</a:t>
            </a:r>
            <a:r>
              <a:rPr lang="en-US" i="1" dirty="0"/>
              <a:t>M</a:t>
            </a:r>
            <a:r>
              <a:rPr lang="en-US" dirty="0"/>
              <a:t>, </a:t>
            </a:r>
            <a:r>
              <a:rPr lang="en-US" i="1" dirty="0"/>
              <a:t>w</a:t>
            </a:r>
            <a:r>
              <a:rPr lang="en-US" dirty="0"/>
              <a:t>&gt;: </a:t>
            </a:r>
            <a:r>
              <a:rPr lang="en-US" i="1" dirty="0"/>
              <a:t>M</a:t>
            </a:r>
            <a:r>
              <a:rPr lang="en-US" dirty="0"/>
              <a:t> is a deciding TM and rejects </a:t>
            </a:r>
            <a:r>
              <a:rPr lang="en-US" i="1" dirty="0"/>
              <a:t>w</a:t>
            </a:r>
            <a:r>
              <a:rPr lang="en-US" dirty="0"/>
              <a:t>}</a:t>
            </a:r>
          </a:p>
          <a:p>
            <a:pPr eaLnBrk="1" hangingPunct="1"/>
            <a:endParaRPr lang="en-US" i="1" dirty="0"/>
          </a:p>
          <a:p>
            <a:pPr eaLnBrk="1" hangingPunct="1"/>
            <a:r>
              <a:rPr lang="en-US" i="1" dirty="0"/>
              <a:t>R</a:t>
            </a:r>
            <a:r>
              <a:rPr lang="en-US" dirty="0"/>
              <a:t>(&lt;</a:t>
            </a:r>
            <a:r>
              <a:rPr lang="en-US" i="1" dirty="0"/>
              <a:t>M</a:t>
            </a:r>
            <a:r>
              <a:rPr lang="en-US" dirty="0"/>
              <a:t>, </a:t>
            </a:r>
            <a:r>
              <a:rPr lang="en-US" i="1" dirty="0"/>
              <a:t>w</a:t>
            </a:r>
            <a:r>
              <a:rPr lang="en-US" dirty="0"/>
              <a:t>&gt;) = </a:t>
            </a:r>
          </a:p>
          <a:p>
            <a:pPr eaLnBrk="1" hangingPunct="1"/>
            <a:r>
              <a:rPr lang="en-US" dirty="0"/>
              <a:t>    1. Construct the description &lt;</a:t>
            </a:r>
            <a:r>
              <a:rPr lang="en-US" i="1" dirty="0"/>
              <a:t>M</a:t>
            </a:r>
            <a:r>
              <a:rPr lang="en-US" dirty="0"/>
              <a:t>#&gt;, where </a:t>
            </a:r>
            <a:r>
              <a:rPr lang="en-US" i="1" dirty="0"/>
              <a:t>M</a:t>
            </a:r>
            <a:r>
              <a:rPr lang="en-US" dirty="0"/>
              <a:t>#(</a:t>
            </a:r>
            <a:r>
              <a:rPr lang="en-US" i="1" dirty="0"/>
              <a:t>x</a:t>
            </a:r>
            <a:r>
              <a:rPr lang="en-US" dirty="0"/>
              <a:t>) operates as follows:</a:t>
            </a:r>
          </a:p>
          <a:p>
            <a:pPr lvl="1" eaLnBrk="1" hangingPunct="1"/>
            <a:r>
              <a:rPr lang="en-US" dirty="0"/>
              <a:t>     	1.1 Erase the tape.</a:t>
            </a:r>
          </a:p>
          <a:p>
            <a:pPr lvl="1" eaLnBrk="1" hangingPunct="1"/>
            <a:r>
              <a:rPr lang="en-US" dirty="0"/>
              <a:t>	1.2 Write </a:t>
            </a:r>
            <a:r>
              <a:rPr lang="en-US" i="1" dirty="0"/>
              <a:t>w</a:t>
            </a:r>
            <a:r>
              <a:rPr lang="en-US" dirty="0"/>
              <a:t> on the tape.</a:t>
            </a:r>
          </a:p>
          <a:p>
            <a:pPr lvl="1" eaLnBrk="1" hangingPunct="1"/>
            <a:r>
              <a:rPr lang="en-US" dirty="0"/>
              <a:t>	1.3 Run </a:t>
            </a:r>
            <a:r>
              <a:rPr lang="en-US" i="1" dirty="0"/>
              <a:t>M</a:t>
            </a:r>
            <a:r>
              <a:rPr lang="en-US" dirty="0"/>
              <a:t> on </a:t>
            </a:r>
            <a:r>
              <a:rPr lang="en-US" i="1" dirty="0"/>
              <a:t>w</a:t>
            </a:r>
            <a:r>
              <a:rPr lang="en-US" dirty="0"/>
              <a:t>.</a:t>
            </a:r>
          </a:p>
          <a:p>
            <a:pPr lvl="1" eaLnBrk="1" hangingPunct="1"/>
            <a:r>
              <a:rPr lang="en-US" dirty="0"/>
              <a:t>	1.4 Reject.</a:t>
            </a:r>
          </a:p>
          <a:p>
            <a:pPr eaLnBrk="1" hangingPunct="1"/>
            <a:r>
              <a:rPr lang="en-US" dirty="0"/>
              <a:t>    2. Return &lt;</a:t>
            </a:r>
            <a:r>
              <a:rPr lang="en-US" i="1" dirty="0"/>
              <a:t>M</a:t>
            </a:r>
            <a:r>
              <a:rPr lang="en-US" dirty="0"/>
              <a:t>#, </a:t>
            </a:r>
            <a:r>
              <a:rPr lang="en-US" dirty="0">
                <a:sym typeface="Symbol" panose="05050102010706020507" pitchFamily="18" charset="2"/>
              </a:rPr>
              <a:t></a:t>
            </a:r>
            <a:r>
              <a:rPr lang="en-US" dirty="0"/>
              <a:t>&gt;.</a:t>
            </a:r>
          </a:p>
          <a:p>
            <a:pPr eaLnBrk="1" hangingPunct="1"/>
            <a:endParaRPr lang="en-US" dirty="0"/>
          </a:p>
          <a:p>
            <a:pPr eaLnBrk="1" hangingPunct="1"/>
            <a:r>
              <a:rPr lang="en-US" dirty="0"/>
              <a:t>If </a:t>
            </a:r>
            <a:r>
              <a:rPr lang="en-US" i="1" dirty="0"/>
              <a:t>Oracle</a:t>
            </a:r>
            <a:r>
              <a:rPr lang="en-US" dirty="0"/>
              <a:t> exists, </a:t>
            </a:r>
            <a:r>
              <a:rPr lang="en-US" i="1" dirty="0"/>
              <a:t>C</a:t>
            </a:r>
            <a:r>
              <a:rPr lang="en-US" dirty="0"/>
              <a:t> = </a:t>
            </a:r>
            <a:r>
              <a:rPr lang="en-US" i="1" dirty="0"/>
              <a:t>Oracle</a:t>
            </a:r>
            <a:r>
              <a:rPr lang="en-US" dirty="0"/>
              <a:t>(</a:t>
            </a:r>
            <a:r>
              <a:rPr lang="en-US" i="1" dirty="0"/>
              <a:t>R</a:t>
            </a:r>
            <a:r>
              <a:rPr lang="en-US" dirty="0"/>
              <a:t>(&lt;</a:t>
            </a:r>
            <a:r>
              <a:rPr lang="en-US" i="1" dirty="0"/>
              <a:t>M</a:t>
            </a:r>
            <a:r>
              <a:rPr lang="en-US" dirty="0"/>
              <a:t>, </a:t>
            </a:r>
            <a:r>
              <a:rPr lang="en-US" i="1" dirty="0"/>
              <a:t>w</a:t>
            </a:r>
            <a:r>
              <a:rPr lang="en-US" dirty="0"/>
              <a:t>&gt;)) semidecides </a:t>
            </a:r>
            <a:r>
              <a:rPr lang="en-US" dirty="0">
                <a:sym typeface="Symbol" panose="05050102010706020507" pitchFamily="18" charset="2"/>
              </a:rPr>
              <a:t></a:t>
            </a:r>
            <a:r>
              <a:rPr lang="en-US" dirty="0"/>
              <a:t>H:</a:t>
            </a:r>
          </a:p>
          <a:p>
            <a:pPr eaLnBrk="1" hangingPunct="1"/>
            <a:r>
              <a:rPr lang="en-US" dirty="0"/>
              <a:t>    ● &lt;</a:t>
            </a:r>
            <a:r>
              <a:rPr lang="en-US" i="1" dirty="0"/>
              <a:t>M</a:t>
            </a:r>
            <a:r>
              <a:rPr lang="en-US" dirty="0"/>
              <a:t>, </a:t>
            </a:r>
            <a:r>
              <a:rPr lang="en-US" i="1" dirty="0"/>
              <a:t>w</a:t>
            </a:r>
            <a:r>
              <a:rPr lang="en-US" dirty="0"/>
              <a:t>&gt; </a:t>
            </a:r>
            <a:r>
              <a:rPr lang="en-US" dirty="0">
                <a:sym typeface="Symbol" panose="05050102010706020507" pitchFamily="18" charset="2"/>
              </a:rPr>
              <a:t></a:t>
            </a:r>
            <a:r>
              <a:rPr lang="en-US" dirty="0"/>
              <a:t> </a:t>
            </a:r>
            <a:r>
              <a:rPr lang="en-US" dirty="0">
                <a:sym typeface="Symbol" panose="05050102010706020507" pitchFamily="18" charset="2"/>
              </a:rPr>
              <a:t></a:t>
            </a:r>
            <a:r>
              <a:rPr lang="en-US" dirty="0"/>
              <a:t>H: </a:t>
            </a:r>
          </a:p>
          <a:p>
            <a:pPr eaLnBrk="1" hangingPunct="1"/>
            <a:r>
              <a:rPr lang="en-US" dirty="0"/>
              <a:t>    ● &lt;</a:t>
            </a:r>
            <a:r>
              <a:rPr lang="en-US" i="1" dirty="0"/>
              <a:t>M</a:t>
            </a:r>
            <a:r>
              <a:rPr lang="en-US" dirty="0"/>
              <a:t>, </a:t>
            </a:r>
            <a:r>
              <a:rPr lang="en-US" i="1" dirty="0"/>
              <a:t>w</a:t>
            </a:r>
            <a:r>
              <a:rPr lang="en-US" dirty="0"/>
              <a:t>&gt; </a:t>
            </a:r>
            <a:r>
              <a:rPr lang="en-US" dirty="0">
                <a:sym typeface="Symbol" panose="05050102010706020507" pitchFamily="18" charset="2"/>
              </a:rPr>
              <a:t></a:t>
            </a:r>
            <a:r>
              <a:rPr lang="en-US" dirty="0"/>
              <a:t> </a:t>
            </a:r>
            <a:r>
              <a:rPr lang="en-US" dirty="0">
                <a:sym typeface="Symbol" panose="05050102010706020507" pitchFamily="18" charset="2"/>
              </a:rPr>
              <a:t></a:t>
            </a:r>
            <a:r>
              <a:rPr lang="en-US" dirty="0"/>
              <a:t>H: </a:t>
            </a:r>
          </a:p>
          <a:p>
            <a:pPr eaLnBrk="1" hangingPunct="1"/>
            <a:endParaRPr lang="en-US" dirty="0"/>
          </a:p>
          <a:p>
            <a:pPr eaLnBrk="1" hangingPunct="1"/>
            <a:r>
              <a:rPr lang="en-US" dirty="0"/>
              <a:t>Problem:</a:t>
            </a:r>
          </a:p>
        </p:txBody>
      </p:sp>
      <p:sp>
        <p:nvSpPr>
          <p:cNvPr id="23556" name="Line 5"/>
          <p:cNvSpPr>
            <a:spLocks noChangeShapeType="1"/>
          </p:cNvSpPr>
          <p:nvPr/>
        </p:nvSpPr>
        <p:spPr bwMode="auto">
          <a:xfrm>
            <a:off x="3429000" y="1447800"/>
            <a:ext cx="0" cy="762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740114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686800" cy="639762"/>
          </a:xfrm>
        </p:spPr>
        <p:txBody>
          <a:bodyPr/>
          <a:lstStyle/>
          <a:p>
            <a:r>
              <a:rPr lang="en-US" sz="3200" b="1" smtClean="0">
                <a:solidFill>
                  <a:schemeClr val="tx1"/>
                </a:solidFill>
              </a:rPr>
              <a:t>{&lt;</a:t>
            </a:r>
            <a:r>
              <a:rPr lang="en-US" sz="3200" b="1" i="1" smtClean="0">
                <a:solidFill>
                  <a:schemeClr val="tx1"/>
                </a:solidFill>
              </a:rPr>
              <a:t>M</a:t>
            </a:r>
            <a:r>
              <a:rPr lang="en-US" sz="3200" b="1" smtClean="0">
                <a:solidFill>
                  <a:schemeClr val="tx1"/>
                </a:solidFill>
              </a:rPr>
              <a:t>, </a:t>
            </a:r>
            <a:r>
              <a:rPr lang="en-US" sz="3200" b="1" i="1" smtClean="0">
                <a:solidFill>
                  <a:schemeClr val="tx1"/>
                </a:solidFill>
              </a:rPr>
              <a:t>w</a:t>
            </a:r>
            <a:r>
              <a:rPr lang="en-US" sz="3200" b="1" smtClean="0">
                <a:solidFill>
                  <a:schemeClr val="tx1"/>
                </a:solidFill>
              </a:rPr>
              <a:t>&gt;: </a:t>
            </a:r>
            <a:r>
              <a:rPr lang="en-US" sz="3200" b="1" i="1" smtClean="0">
                <a:solidFill>
                  <a:schemeClr val="tx1"/>
                </a:solidFill>
              </a:rPr>
              <a:t>M</a:t>
            </a:r>
            <a:r>
              <a:rPr lang="en-US" sz="3200" b="1" smtClean="0">
                <a:solidFill>
                  <a:schemeClr val="tx1"/>
                </a:solidFill>
              </a:rPr>
              <a:t> is a Deciding TM and Rejects </a:t>
            </a:r>
            <a:r>
              <a:rPr lang="en-US" sz="3200" b="1" i="1" smtClean="0">
                <a:solidFill>
                  <a:schemeClr val="tx1"/>
                </a:solidFill>
              </a:rPr>
              <a:t>w</a:t>
            </a:r>
            <a:r>
              <a:rPr lang="en-US" sz="3200" b="1" smtClean="0">
                <a:solidFill>
                  <a:schemeClr val="tx1"/>
                </a:solidFill>
              </a:rPr>
              <a:t>}</a:t>
            </a:r>
          </a:p>
        </p:txBody>
      </p:sp>
      <p:sp>
        <p:nvSpPr>
          <p:cNvPr id="24579" name="Text Box 3"/>
          <p:cNvSpPr txBox="1">
            <a:spLocks noChangeArrowheads="1"/>
          </p:cNvSpPr>
          <p:nvPr/>
        </p:nvSpPr>
        <p:spPr bwMode="auto">
          <a:xfrm>
            <a:off x="838200" y="1066800"/>
            <a:ext cx="8077200" cy="5310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01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/>
              <a:t>			H</a:t>
            </a:r>
            <a:r>
              <a:rPr lang="en-US" baseline="-25000"/>
              <a:t>ALL</a:t>
            </a:r>
            <a:r>
              <a:rPr lang="en-US"/>
              <a:t> = {&lt;</a:t>
            </a:r>
            <a:r>
              <a:rPr lang="en-US" i="1"/>
              <a:t>M</a:t>
            </a:r>
            <a:r>
              <a:rPr lang="en-US"/>
              <a:t>&gt; : TM </a:t>
            </a:r>
            <a:r>
              <a:rPr lang="en-US" i="1"/>
              <a:t>M</a:t>
            </a:r>
            <a:r>
              <a:rPr lang="en-US"/>
              <a:t> halts on </a:t>
            </a:r>
            <a:r>
              <a:rPr lang="en-US">
                <a:sym typeface="Symbol" panose="05050102010706020507" pitchFamily="18" charset="2"/>
              </a:rPr>
              <a:t>*</a:t>
            </a:r>
            <a:r>
              <a:rPr lang="en-US"/>
              <a:t>}</a:t>
            </a:r>
          </a:p>
          <a:p>
            <a:pPr eaLnBrk="1" hangingPunct="1"/>
            <a:r>
              <a:rPr lang="en-US"/>
              <a:t> 											     </a:t>
            </a:r>
            <a:r>
              <a:rPr lang="en-US" i="1"/>
              <a:t>R </a:t>
            </a:r>
          </a:p>
          <a:p>
            <a:pPr eaLnBrk="1" hangingPunct="1"/>
            <a:endParaRPr lang="en-US"/>
          </a:p>
          <a:p>
            <a:pPr eaLnBrk="1" hangingPunct="1"/>
            <a:r>
              <a:rPr lang="en-US"/>
              <a:t>(?</a:t>
            </a:r>
            <a:r>
              <a:rPr lang="en-US" i="1"/>
              <a:t>Oracle</a:t>
            </a:r>
            <a:r>
              <a:rPr lang="en-US"/>
              <a:t>) 	{&lt;</a:t>
            </a:r>
            <a:r>
              <a:rPr lang="en-US" i="1"/>
              <a:t>M</a:t>
            </a:r>
            <a:r>
              <a:rPr lang="en-US"/>
              <a:t>, </a:t>
            </a:r>
            <a:r>
              <a:rPr lang="en-US" i="1"/>
              <a:t>w</a:t>
            </a:r>
            <a:r>
              <a:rPr lang="en-US"/>
              <a:t>&gt;: </a:t>
            </a:r>
            <a:r>
              <a:rPr lang="en-US" i="1"/>
              <a:t>M</a:t>
            </a:r>
            <a:r>
              <a:rPr lang="en-US"/>
              <a:t> is a deciding TM and rejects </a:t>
            </a:r>
            <a:r>
              <a:rPr lang="en-US" i="1"/>
              <a:t>w</a:t>
            </a:r>
            <a:r>
              <a:rPr lang="en-US"/>
              <a:t>}</a:t>
            </a:r>
          </a:p>
          <a:p>
            <a:pPr eaLnBrk="1" hangingPunct="1"/>
            <a:endParaRPr lang="en-US" i="1"/>
          </a:p>
          <a:p>
            <a:pPr eaLnBrk="1" hangingPunct="1"/>
            <a:r>
              <a:rPr lang="en-US" i="1"/>
              <a:t>R</a:t>
            </a:r>
            <a:r>
              <a:rPr lang="en-US"/>
              <a:t>(&lt;</a:t>
            </a:r>
            <a:r>
              <a:rPr lang="en-US" i="1"/>
              <a:t>M</a:t>
            </a:r>
            <a:r>
              <a:rPr lang="en-US"/>
              <a:t>&gt;) = </a:t>
            </a:r>
          </a:p>
          <a:p>
            <a:pPr eaLnBrk="1" hangingPunct="1"/>
            <a:r>
              <a:rPr lang="en-US"/>
              <a:t>    1. Construct the description &lt;</a:t>
            </a:r>
            <a:r>
              <a:rPr lang="en-US" i="1"/>
              <a:t>M</a:t>
            </a:r>
            <a:r>
              <a:rPr lang="en-US"/>
              <a:t>#&gt;, where </a:t>
            </a:r>
            <a:r>
              <a:rPr lang="en-US" i="1"/>
              <a:t>M</a:t>
            </a:r>
            <a:r>
              <a:rPr lang="en-US"/>
              <a:t>#(</a:t>
            </a:r>
            <a:r>
              <a:rPr lang="en-US" i="1"/>
              <a:t>x</a:t>
            </a:r>
            <a:r>
              <a:rPr lang="en-US"/>
              <a:t>) operates as follows:</a:t>
            </a:r>
          </a:p>
          <a:p>
            <a:pPr lvl="1" eaLnBrk="1" hangingPunct="1"/>
            <a:r>
              <a:rPr lang="en-US"/>
              <a:t>     	1.1 Run </a:t>
            </a:r>
            <a:r>
              <a:rPr lang="en-US" i="1"/>
              <a:t>M</a:t>
            </a:r>
            <a:r>
              <a:rPr lang="en-US"/>
              <a:t> on </a:t>
            </a:r>
            <a:r>
              <a:rPr lang="en-US" i="1"/>
              <a:t>x</a:t>
            </a:r>
            <a:r>
              <a:rPr lang="en-US"/>
              <a:t>.</a:t>
            </a:r>
          </a:p>
          <a:p>
            <a:pPr lvl="1" eaLnBrk="1" hangingPunct="1"/>
            <a:r>
              <a:rPr lang="en-US"/>
              <a:t>	1.2 Reject.</a:t>
            </a:r>
          </a:p>
          <a:p>
            <a:pPr eaLnBrk="1" hangingPunct="1"/>
            <a:r>
              <a:rPr lang="en-US"/>
              <a:t>    2. Return &lt;</a:t>
            </a:r>
            <a:r>
              <a:rPr lang="en-US" i="1"/>
              <a:t>M</a:t>
            </a:r>
            <a:r>
              <a:rPr lang="en-US"/>
              <a:t>#, </a:t>
            </a:r>
            <a:r>
              <a:rPr lang="en-US">
                <a:sym typeface="Symbol" panose="05050102010706020507" pitchFamily="18" charset="2"/>
              </a:rPr>
              <a:t></a:t>
            </a:r>
            <a:r>
              <a:rPr lang="en-US"/>
              <a:t>&gt;.</a:t>
            </a:r>
          </a:p>
          <a:p>
            <a:pPr eaLnBrk="1" hangingPunct="1"/>
            <a:endParaRPr lang="en-US"/>
          </a:p>
          <a:p>
            <a:pPr eaLnBrk="1" hangingPunct="1"/>
            <a:r>
              <a:rPr lang="en-US"/>
              <a:t>If </a:t>
            </a:r>
            <a:r>
              <a:rPr lang="en-US" i="1"/>
              <a:t>Oracle</a:t>
            </a:r>
            <a:r>
              <a:rPr lang="en-US"/>
              <a:t> exists, </a:t>
            </a:r>
            <a:r>
              <a:rPr lang="en-US" i="1"/>
              <a:t>C</a:t>
            </a:r>
            <a:r>
              <a:rPr lang="en-US"/>
              <a:t> = </a:t>
            </a:r>
            <a:r>
              <a:rPr lang="en-US" i="1"/>
              <a:t>Oracle</a:t>
            </a:r>
            <a:r>
              <a:rPr lang="en-US"/>
              <a:t>(</a:t>
            </a:r>
            <a:r>
              <a:rPr lang="en-US" i="1"/>
              <a:t>R</a:t>
            </a:r>
            <a:r>
              <a:rPr lang="en-US"/>
              <a:t>(&lt;</a:t>
            </a:r>
            <a:r>
              <a:rPr lang="en-US" i="1"/>
              <a:t>M</a:t>
            </a:r>
            <a:r>
              <a:rPr lang="en-US"/>
              <a:t>&gt;)) semidecides H</a:t>
            </a:r>
            <a:r>
              <a:rPr lang="en-US" baseline="-25000"/>
              <a:t>ALL</a:t>
            </a:r>
            <a:r>
              <a:rPr lang="en-US"/>
              <a:t>:</a:t>
            </a:r>
          </a:p>
          <a:p>
            <a:pPr eaLnBrk="1" hangingPunct="1"/>
            <a:r>
              <a:rPr lang="en-US"/>
              <a:t>    ● &lt;</a:t>
            </a:r>
            <a:r>
              <a:rPr lang="en-US" i="1"/>
              <a:t>M</a:t>
            </a:r>
            <a:r>
              <a:rPr lang="en-US"/>
              <a:t>&gt; </a:t>
            </a:r>
            <a:r>
              <a:rPr lang="en-US">
                <a:sym typeface="Symbol" panose="05050102010706020507" pitchFamily="18" charset="2"/>
              </a:rPr>
              <a:t></a:t>
            </a:r>
            <a:r>
              <a:rPr lang="en-US"/>
              <a:t> H</a:t>
            </a:r>
            <a:r>
              <a:rPr lang="en-US" baseline="-25000"/>
              <a:t>ALL</a:t>
            </a:r>
            <a:r>
              <a:rPr lang="en-US"/>
              <a:t>: </a:t>
            </a:r>
            <a:r>
              <a:rPr lang="en-US" i="1"/>
              <a:t>M</a:t>
            </a:r>
            <a:r>
              <a:rPr lang="en-US"/>
              <a:t># halts and rejects all inputs.  </a:t>
            </a:r>
            <a:r>
              <a:rPr lang="en-US" i="1"/>
              <a:t>Oracle</a:t>
            </a:r>
            <a:r>
              <a:rPr lang="en-US"/>
              <a:t> accepts.</a:t>
            </a:r>
          </a:p>
          <a:p>
            <a:pPr eaLnBrk="1" hangingPunct="1"/>
            <a:r>
              <a:rPr lang="en-US"/>
              <a:t>    ● &lt;</a:t>
            </a:r>
            <a:r>
              <a:rPr lang="en-US" i="1"/>
              <a:t>M</a:t>
            </a:r>
            <a:r>
              <a:rPr lang="en-US"/>
              <a:t>&gt; </a:t>
            </a:r>
            <a:r>
              <a:rPr lang="en-US">
                <a:sym typeface="Symbol" panose="05050102010706020507" pitchFamily="18" charset="2"/>
              </a:rPr>
              <a:t></a:t>
            </a:r>
            <a:r>
              <a:rPr lang="en-US"/>
              <a:t> H</a:t>
            </a:r>
            <a:r>
              <a:rPr lang="en-US" baseline="-25000"/>
              <a:t>ALL</a:t>
            </a:r>
            <a:r>
              <a:rPr lang="en-US"/>
              <a:t>: There is at least one input on which </a:t>
            </a:r>
            <a:r>
              <a:rPr lang="en-US" i="1"/>
              <a:t>M</a:t>
            </a:r>
            <a:r>
              <a:rPr lang="en-US"/>
              <a:t> doesn’t halt.  So </a:t>
            </a:r>
            <a:r>
              <a:rPr lang="en-US" i="1"/>
              <a:t>M</a:t>
            </a:r>
            <a:r>
              <a:rPr lang="en-US"/>
              <a:t># is not a deciding TM.  </a:t>
            </a:r>
            <a:r>
              <a:rPr lang="en-US" i="1"/>
              <a:t>Oracle</a:t>
            </a:r>
            <a:r>
              <a:rPr lang="en-US"/>
              <a:t> does not accept.</a:t>
            </a:r>
          </a:p>
          <a:p>
            <a:pPr eaLnBrk="1" hangingPunct="1"/>
            <a:endParaRPr lang="en-US"/>
          </a:p>
          <a:p>
            <a:pPr eaLnBrk="1" hangingPunct="1"/>
            <a:r>
              <a:rPr lang="en-US"/>
              <a:t>No machine to semidecide H</a:t>
            </a:r>
            <a:r>
              <a:rPr lang="en-US" baseline="-25000"/>
              <a:t>ALL</a:t>
            </a:r>
            <a:r>
              <a:rPr lang="en-US"/>
              <a:t> can exist, so neither does </a:t>
            </a:r>
            <a:r>
              <a:rPr lang="en-US" i="1"/>
              <a:t>Oracle</a:t>
            </a:r>
            <a:r>
              <a:rPr lang="en-US"/>
              <a:t>. </a:t>
            </a:r>
          </a:p>
          <a:p>
            <a:pPr eaLnBrk="1" hangingPunct="1"/>
            <a:endParaRPr lang="en-US"/>
          </a:p>
        </p:txBody>
      </p:sp>
      <p:sp>
        <p:nvSpPr>
          <p:cNvPr id="24580" name="Line 4"/>
          <p:cNvSpPr>
            <a:spLocks noChangeShapeType="1"/>
          </p:cNvSpPr>
          <p:nvPr/>
        </p:nvSpPr>
        <p:spPr bwMode="auto">
          <a:xfrm>
            <a:off x="3352800" y="1524000"/>
            <a:ext cx="0" cy="685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508183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5"/>
          <p:cNvSpPr>
            <a:spLocks noChangeArrowheads="1"/>
          </p:cNvSpPr>
          <p:nvPr/>
        </p:nvSpPr>
        <p:spPr bwMode="auto">
          <a:xfrm>
            <a:off x="533400" y="152400"/>
            <a:ext cx="8610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sz="3600" b="1">
                <a:solidFill>
                  <a:schemeClr val="tx2"/>
                </a:solidFill>
              </a:rPr>
              <a:t>What About These?</a:t>
            </a:r>
            <a:r>
              <a:rPr lang="en-US" sz="3600">
                <a:solidFill>
                  <a:schemeClr val="tx2"/>
                </a:solidFill>
              </a:rPr>
              <a:t> </a:t>
            </a:r>
          </a:p>
        </p:txBody>
      </p:sp>
      <p:sp>
        <p:nvSpPr>
          <p:cNvPr id="25603" name="Text Box 7"/>
          <p:cNvSpPr txBox="1">
            <a:spLocks noChangeArrowheads="1"/>
          </p:cNvSpPr>
          <p:nvPr/>
        </p:nvSpPr>
        <p:spPr bwMode="auto">
          <a:xfrm>
            <a:off x="685800" y="962025"/>
            <a:ext cx="8458200" cy="191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sz="2400" i="1" dirty="0"/>
              <a:t>L</a:t>
            </a:r>
            <a:r>
              <a:rPr lang="en-US" sz="2400" baseline="-25000" dirty="0"/>
              <a:t>1</a:t>
            </a:r>
            <a:r>
              <a:rPr lang="en-US" sz="2400" dirty="0"/>
              <a:t> = {</a:t>
            </a:r>
            <a:r>
              <a:rPr lang="en-US" sz="2400" dirty="0">
                <a:latin typeface="Courier New" panose="02070309020205020404" pitchFamily="49" charset="0"/>
              </a:rPr>
              <a:t>a</a:t>
            </a:r>
            <a:r>
              <a:rPr lang="en-US" sz="2400" dirty="0"/>
              <a:t>}.</a:t>
            </a:r>
          </a:p>
          <a:p>
            <a:pPr eaLnBrk="1" hangingPunct="1"/>
            <a:endParaRPr lang="en-US" sz="2400" i="1" dirty="0"/>
          </a:p>
          <a:p>
            <a:pPr eaLnBrk="1" hangingPunct="1"/>
            <a:r>
              <a:rPr lang="en-US" sz="2400" i="1" dirty="0"/>
              <a:t>L</a:t>
            </a:r>
            <a:r>
              <a:rPr lang="en-US" sz="2400" baseline="-25000" dirty="0"/>
              <a:t>2</a:t>
            </a:r>
            <a:r>
              <a:rPr lang="en-US" sz="2400" dirty="0"/>
              <a:t> = {&lt;</a:t>
            </a:r>
            <a:r>
              <a:rPr lang="en-US" sz="2400" i="1" dirty="0"/>
              <a:t>M</a:t>
            </a:r>
            <a:r>
              <a:rPr lang="en-US" sz="2400" dirty="0"/>
              <a:t>&gt; : </a:t>
            </a:r>
            <a:r>
              <a:rPr lang="en-US" sz="2400" i="1" dirty="0"/>
              <a:t>M</a:t>
            </a:r>
            <a:r>
              <a:rPr lang="en-US" sz="2400" dirty="0"/>
              <a:t> accepts </a:t>
            </a:r>
            <a:r>
              <a:rPr lang="en-US" sz="2400" dirty="0">
                <a:latin typeface="Courier New" panose="02070309020205020404" pitchFamily="49" charset="0"/>
              </a:rPr>
              <a:t>a</a:t>
            </a:r>
            <a:r>
              <a:rPr lang="en-US" sz="2400" dirty="0"/>
              <a:t>}.</a:t>
            </a:r>
          </a:p>
          <a:p>
            <a:pPr eaLnBrk="1" hangingPunct="1"/>
            <a:r>
              <a:rPr lang="en-US" sz="2400" dirty="0"/>
              <a:t>	</a:t>
            </a:r>
            <a:endParaRPr lang="en-US" sz="2400" i="1" dirty="0"/>
          </a:p>
          <a:p>
            <a:pPr eaLnBrk="1" hangingPunct="1"/>
            <a:r>
              <a:rPr lang="en-US" sz="2400" i="1" dirty="0"/>
              <a:t>L</a:t>
            </a:r>
            <a:r>
              <a:rPr lang="en-US" sz="2400" baseline="-25000" dirty="0"/>
              <a:t>3</a:t>
            </a:r>
            <a:r>
              <a:rPr lang="en-US" sz="2400" dirty="0"/>
              <a:t> = {&lt;</a:t>
            </a:r>
            <a:r>
              <a:rPr lang="en-US" sz="2400" i="1" dirty="0"/>
              <a:t>M</a:t>
            </a:r>
            <a:r>
              <a:rPr lang="en-US" sz="2400" dirty="0"/>
              <a:t>&gt; : </a:t>
            </a:r>
            <a:r>
              <a:rPr lang="en-US" sz="2400" i="1" dirty="0"/>
              <a:t>L</a:t>
            </a:r>
            <a:r>
              <a:rPr lang="en-US" sz="2400" dirty="0"/>
              <a:t>(</a:t>
            </a:r>
            <a:r>
              <a:rPr lang="en-US" sz="2400" i="1" dirty="0"/>
              <a:t>M</a:t>
            </a:r>
            <a:r>
              <a:rPr lang="en-US" sz="2400" dirty="0"/>
              <a:t>) = {</a:t>
            </a:r>
            <a:r>
              <a:rPr lang="en-US" sz="2400" dirty="0">
                <a:latin typeface="Courier New" panose="02070309020205020404" pitchFamily="49" charset="0"/>
              </a:rPr>
              <a:t>a</a:t>
            </a:r>
            <a:r>
              <a:rPr lang="en-US" sz="2400" dirty="0"/>
              <a:t>}}.</a:t>
            </a:r>
          </a:p>
        </p:txBody>
      </p:sp>
    </p:spTree>
    <p:extLst>
      <p:ext uri="{BB962C8B-B14F-4D97-AF65-F5344CB8AC3E}">
        <p14:creationId xmlns:p14="http://schemas.microsoft.com/office/powerpoint/2010/main" val="2832669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ChangeArrowheads="1"/>
          </p:cNvSpPr>
          <p:nvPr/>
        </p:nvSpPr>
        <p:spPr bwMode="auto">
          <a:xfrm>
            <a:off x="533400" y="152400"/>
            <a:ext cx="8610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sz="3600" b="1">
                <a:solidFill>
                  <a:schemeClr val="tx2"/>
                </a:solidFill>
              </a:rPr>
              <a:t>Hidden: What About These?</a:t>
            </a:r>
            <a:r>
              <a:rPr lang="en-US" sz="3600">
                <a:solidFill>
                  <a:schemeClr val="tx2"/>
                </a:solidFill>
              </a:rPr>
              <a:t> </a:t>
            </a:r>
          </a:p>
        </p:txBody>
      </p:sp>
      <p:sp>
        <p:nvSpPr>
          <p:cNvPr id="26627" name="Text Box 3"/>
          <p:cNvSpPr txBox="1">
            <a:spLocks noChangeArrowheads="1"/>
          </p:cNvSpPr>
          <p:nvPr/>
        </p:nvSpPr>
        <p:spPr bwMode="auto">
          <a:xfrm>
            <a:off x="685800" y="962025"/>
            <a:ext cx="8458200" cy="191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sz="2400" i="1"/>
              <a:t>L</a:t>
            </a:r>
            <a:r>
              <a:rPr lang="en-US" sz="2400" baseline="-25000"/>
              <a:t>1</a:t>
            </a:r>
            <a:r>
              <a:rPr lang="en-US" sz="2400"/>
              <a:t> = {</a:t>
            </a:r>
            <a:r>
              <a:rPr lang="en-US" sz="2400">
                <a:latin typeface="Courier New" panose="02070309020205020404" pitchFamily="49" charset="0"/>
              </a:rPr>
              <a:t>a</a:t>
            </a:r>
            <a:r>
              <a:rPr lang="en-US" sz="2400"/>
              <a:t>}.</a:t>
            </a:r>
          </a:p>
          <a:p>
            <a:pPr eaLnBrk="1" hangingPunct="1"/>
            <a:endParaRPr lang="en-US" sz="2400" i="1"/>
          </a:p>
          <a:p>
            <a:pPr eaLnBrk="1" hangingPunct="1"/>
            <a:r>
              <a:rPr lang="en-US" sz="2400" i="1"/>
              <a:t>L</a:t>
            </a:r>
            <a:r>
              <a:rPr lang="en-US" sz="2400" baseline="-25000"/>
              <a:t>2</a:t>
            </a:r>
            <a:r>
              <a:rPr lang="en-US" sz="2400"/>
              <a:t> = {&lt;</a:t>
            </a:r>
            <a:r>
              <a:rPr lang="en-US" sz="2400" i="1"/>
              <a:t>M</a:t>
            </a:r>
            <a:r>
              <a:rPr lang="en-US" sz="2400"/>
              <a:t>&gt; : </a:t>
            </a:r>
            <a:r>
              <a:rPr lang="en-US" sz="2400" i="1"/>
              <a:t>M</a:t>
            </a:r>
            <a:r>
              <a:rPr lang="en-US" sz="2400"/>
              <a:t> accepts </a:t>
            </a:r>
            <a:r>
              <a:rPr lang="en-US" sz="2400">
                <a:latin typeface="Courier New" panose="02070309020205020404" pitchFamily="49" charset="0"/>
              </a:rPr>
              <a:t>a</a:t>
            </a:r>
            <a:r>
              <a:rPr lang="en-US" sz="2400"/>
              <a:t>}.</a:t>
            </a:r>
          </a:p>
          <a:p>
            <a:pPr eaLnBrk="1" hangingPunct="1"/>
            <a:r>
              <a:rPr lang="en-US" sz="2400"/>
              <a:t>	</a:t>
            </a:r>
            <a:endParaRPr lang="en-US" sz="2400" i="1"/>
          </a:p>
          <a:p>
            <a:pPr eaLnBrk="1" hangingPunct="1"/>
            <a:r>
              <a:rPr lang="en-US" sz="2400" i="1"/>
              <a:t>L</a:t>
            </a:r>
            <a:r>
              <a:rPr lang="en-US" sz="2400" baseline="-25000"/>
              <a:t>3</a:t>
            </a:r>
            <a:r>
              <a:rPr lang="en-US" sz="2400"/>
              <a:t> = {&lt;</a:t>
            </a:r>
            <a:r>
              <a:rPr lang="en-US" sz="2400" i="1"/>
              <a:t>M</a:t>
            </a:r>
            <a:r>
              <a:rPr lang="en-US" sz="2400"/>
              <a:t>&gt; : </a:t>
            </a:r>
            <a:r>
              <a:rPr lang="en-US" sz="2400" i="1"/>
              <a:t>L</a:t>
            </a:r>
            <a:r>
              <a:rPr lang="en-US" sz="2400"/>
              <a:t>(</a:t>
            </a:r>
            <a:r>
              <a:rPr lang="en-US" sz="2400" i="1"/>
              <a:t>M</a:t>
            </a:r>
            <a:r>
              <a:rPr lang="en-US" sz="2400"/>
              <a:t>) = {</a:t>
            </a:r>
            <a:r>
              <a:rPr lang="en-US" sz="2400">
                <a:latin typeface="Courier New" panose="02070309020205020404" pitchFamily="49" charset="0"/>
              </a:rPr>
              <a:t>a</a:t>
            </a:r>
            <a:r>
              <a:rPr lang="en-US" sz="2400"/>
              <a:t>}}.</a:t>
            </a:r>
          </a:p>
        </p:txBody>
      </p:sp>
      <p:sp>
        <p:nvSpPr>
          <p:cNvPr id="26628" name="Text Box 4"/>
          <p:cNvSpPr txBox="1">
            <a:spLocks noChangeArrowheads="1"/>
          </p:cNvSpPr>
          <p:nvPr/>
        </p:nvSpPr>
        <p:spPr bwMode="auto">
          <a:xfrm>
            <a:off x="1066800" y="3733800"/>
            <a:ext cx="75438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/>
          </a:p>
        </p:txBody>
      </p:sp>
      <p:sp>
        <p:nvSpPr>
          <p:cNvPr id="26629" name="Rectangle 5"/>
          <p:cNvSpPr>
            <a:spLocks noChangeArrowheads="1"/>
          </p:cNvSpPr>
          <p:nvPr/>
        </p:nvSpPr>
        <p:spPr bwMode="auto">
          <a:xfrm>
            <a:off x="990600" y="3124200"/>
            <a:ext cx="7696200" cy="3113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>
                <a:sym typeface="Symbol" panose="05050102010706020507" pitchFamily="18" charset="2"/>
              </a:rPr>
              <a:t>H </a:t>
            </a:r>
            <a:r>
              <a:rPr lang="en-US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Symbol" panose="05050102010706020507" pitchFamily="18" charset="2"/>
              </a:rPr>
              <a:t>≤</a:t>
            </a:r>
            <a:r>
              <a:rPr lang="en-US">
                <a:sym typeface="Symbol" panose="05050102010706020507" pitchFamily="18" charset="2"/>
              </a:rPr>
              <a:t> </a:t>
            </a:r>
            <a:r>
              <a:rPr lang="en-US" i="1">
                <a:sym typeface="Symbol" panose="05050102010706020507" pitchFamily="18" charset="2"/>
              </a:rPr>
              <a:t>L</a:t>
            </a:r>
            <a:r>
              <a:rPr lang="en-US" baseline="-25000">
                <a:sym typeface="Symbol" panose="05050102010706020507" pitchFamily="18" charset="2"/>
              </a:rPr>
              <a:t>3</a:t>
            </a:r>
            <a:r>
              <a:rPr lang="en-US">
                <a:sym typeface="Symbol" panose="05050102010706020507" pitchFamily="18" charset="2"/>
              </a:rPr>
              <a:t>:  </a:t>
            </a:r>
            <a:r>
              <a:rPr lang="en-US" i="1">
                <a:sym typeface="Symbol" panose="05050102010706020507" pitchFamily="18" charset="2"/>
              </a:rPr>
              <a:t>R</a:t>
            </a:r>
            <a:r>
              <a:rPr lang="en-US">
                <a:sym typeface="Symbol" panose="05050102010706020507" pitchFamily="18" charset="2"/>
              </a:rPr>
              <a:t>(&lt;</a:t>
            </a:r>
            <a:r>
              <a:rPr lang="en-US" i="1">
                <a:sym typeface="Symbol" panose="05050102010706020507" pitchFamily="18" charset="2"/>
              </a:rPr>
              <a:t>M</a:t>
            </a:r>
            <a:r>
              <a:rPr lang="en-US">
                <a:sym typeface="Symbol" panose="05050102010706020507" pitchFamily="18" charset="2"/>
              </a:rPr>
              <a:t>, </a:t>
            </a:r>
            <a:r>
              <a:rPr lang="en-US" i="1">
                <a:sym typeface="Symbol" panose="05050102010706020507" pitchFamily="18" charset="2"/>
              </a:rPr>
              <a:t>w</a:t>
            </a:r>
            <a:r>
              <a:rPr lang="en-US">
                <a:sym typeface="Symbol" panose="05050102010706020507" pitchFamily="18" charset="2"/>
              </a:rPr>
              <a:t>&gt;) = </a:t>
            </a:r>
          </a:p>
          <a:p>
            <a:pPr eaLnBrk="1" hangingPunct="1"/>
            <a:r>
              <a:rPr lang="en-US"/>
              <a:t>  1. Construct the description &lt;</a:t>
            </a:r>
            <a:r>
              <a:rPr lang="en-US" i="1"/>
              <a:t>M</a:t>
            </a:r>
            <a:r>
              <a:rPr lang="en-US"/>
              <a:t>#&gt;, where </a:t>
            </a:r>
            <a:r>
              <a:rPr lang="en-US" i="1"/>
              <a:t>M</a:t>
            </a:r>
            <a:r>
              <a:rPr lang="en-US"/>
              <a:t>#(</a:t>
            </a:r>
            <a:r>
              <a:rPr lang="en-US" i="1"/>
              <a:t>x</a:t>
            </a:r>
            <a:r>
              <a:rPr lang="en-US"/>
              <a:t>) operates as follows:</a:t>
            </a:r>
          </a:p>
          <a:p>
            <a:pPr lvl="1" eaLnBrk="1" hangingPunct="1"/>
            <a:r>
              <a:rPr lang="en-US"/>
              <a:t>   	1.1 If </a:t>
            </a:r>
            <a:r>
              <a:rPr lang="en-US" i="1"/>
              <a:t>x</a:t>
            </a:r>
            <a:r>
              <a:rPr lang="en-US"/>
              <a:t> = </a:t>
            </a:r>
            <a:r>
              <a:rPr lang="en-US">
                <a:latin typeface="Courier New" panose="02070309020205020404" pitchFamily="49" charset="0"/>
              </a:rPr>
              <a:t>a</a:t>
            </a:r>
            <a:r>
              <a:rPr lang="en-US"/>
              <a:t>, accept.</a:t>
            </a:r>
          </a:p>
          <a:p>
            <a:pPr lvl="1" eaLnBrk="1" hangingPunct="1"/>
            <a:r>
              <a:rPr lang="en-US"/>
              <a:t>	1.2 Erase the tape.     </a:t>
            </a:r>
          </a:p>
          <a:p>
            <a:pPr lvl="1" eaLnBrk="1" hangingPunct="1"/>
            <a:r>
              <a:rPr lang="en-US"/>
              <a:t>     	1.2 Write </a:t>
            </a:r>
            <a:r>
              <a:rPr lang="en-US" i="1"/>
              <a:t>w</a:t>
            </a:r>
            <a:r>
              <a:rPr lang="en-US"/>
              <a:t> on the tape.</a:t>
            </a:r>
          </a:p>
          <a:p>
            <a:pPr lvl="1" eaLnBrk="1" hangingPunct="1"/>
            <a:r>
              <a:rPr lang="en-US"/>
              <a:t>     	1.3 Run </a:t>
            </a:r>
            <a:r>
              <a:rPr lang="en-US" i="1"/>
              <a:t>M</a:t>
            </a:r>
            <a:r>
              <a:rPr lang="en-US"/>
              <a:t> on </a:t>
            </a:r>
            <a:r>
              <a:rPr lang="en-US" i="1"/>
              <a:t>w</a:t>
            </a:r>
            <a:r>
              <a:rPr lang="en-US"/>
              <a:t>. </a:t>
            </a:r>
          </a:p>
          <a:p>
            <a:pPr lvl="1" eaLnBrk="1" hangingPunct="1"/>
            <a:r>
              <a:rPr lang="en-US"/>
              <a:t>	1.4 A</a:t>
            </a:r>
            <a:r>
              <a:rPr lang="en-US">
                <a:sym typeface="Symbol" panose="05050102010706020507" pitchFamily="18" charset="2"/>
              </a:rPr>
              <a:t>ccept.</a:t>
            </a:r>
          </a:p>
          <a:p>
            <a:pPr eaLnBrk="1" hangingPunct="1"/>
            <a:r>
              <a:rPr lang="en-US"/>
              <a:t>   2. Return &lt;</a:t>
            </a:r>
            <a:r>
              <a:rPr lang="en-US" i="1"/>
              <a:t>M</a:t>
            </a:r>
            <a:r>
              <a:rPr lang="en-US"/>
              <a:t>#&gt;.</a:t>
            </a:r>
          </a:p>
          <a:p>
            <a:pPr eaLnBrk="1" hangingPunct="1"/>
            <a:endParaRPr lang="en-US"/>
          </a:p>
          <a:p>
            <a:pPr eaLnBrk="1" hangingPunct="1"/>
            <a:r>
              <a:rPr lang="en-US"/>
              <a:t>  ● &lt;</a:t>
            </a:r>
            <a:r>
              <a:rPr lang="en-US" i="1"/>
              <a:t>M</a:t>
            </a:r>
            <a:r>
              <a:rPr lang="en-US"/>
              <a:t>, </a:t>
            </a:r>
            <a:r>
              <a:rPr lang="en-US" i="1"/>
              <a:t>w</a:t>
            </a:r>
            <a:r>
              <a:rPr lang="en-US"/>
              <a:t>&gt; </a:t>
            </a:r>
            <a:r>
              <a:rPr lang="en-US">
                <a:sym typeface="Symbol" panose="05050102010706020507" pitchFamily="18" charset="2"/>
              </a:rPr>
              <a:t></a:t>
            </a:r>
            <a:r>
              <a:rPr lang="en-US"/>
              <a:t> </a:t>
            </a:r>
            <a:r>
              <a:rPr lang="en-US">
                <a:sym typeface="Symbol" panose="05050102010706020507" pitchFamily="18" charset="2"/>
              </a:rPr>
              <a:t></a:t>
            </a:r>
            <a:r>
              <a:rPr lang="en-US"/>
              <a:t>H: </a:t>
            </a:r>
          </a:p>
          <a:p>
            <a:pPr eaLnBrk="1" hangingPunct="1"/>
            <a:r>
              <a:rPr lang="en-US"/>
              <a:t>  ● &lt;</a:t>
            </a:r>
            <a:r>
              <a:rPr lang="en-US" i="1"/>
              <a:t>M</a:t>
            </a:r>
            <a:r>
              <a:rPr lang="en-US"/>
              <a:t>, </a:t>
            </a:r>
            <a:r>
              <a:rPr lang="en-US" i="1"/>
              <a:t>w</a:t>
            </a:r>
            <a:r>
              <a:rPr lang="en-US"/>
              <a:t>&gt; </a:t>
            </a:r>
            <a:r>
              <a:rPr lang="en-US">
                <a:sym typeface="Symbol" panose="05050102010706020507" pitchFamily="18" charset="2"/>
              </a:rPr>
              <a:t></a:t>
            </a:r>
            <a:r>
              <a:rPr lang="en-US"/>
              <a:t> </a:t>
            </a:r>
            <a:r>
              <a:rPr lang="en-US">
                <a:sym typeface="Symbol" panose="05050102010706020507" pitchFamily="18" charset="2"/>
              </a:rPr>
              <a:t></a:t>
            </a:r>
            <a:r>
              <a:rPr lang="en-US"/>
              <a:t>H: </a:t>
            </a:r>
          </a:p>
        </p:txBody>
      </p:sp>
    </p:spTree>
    <p:extLst>
      <p:ext uri="{BB962C8B-B14F-4D97-AF65-F5344CB8AC3E}">
        <p14:creationId xmlns:p14="http://schemas.microsoft.com/office/powerpoint/2010/main" val="355048816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5"/>
          <p:cNvSpPr>
            <a:spLocks noChangeArrowheads="1"/>
          </p:cNvSpPr>
          <p:nvPr/>
        </p:nvSpPr>
        <p:spPr bwMode="auto">
          <a:xfrm>
            <a:off x="533400" y="76200"/>
            <a:ext cx="86106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sz="3600" b="1" dirty="0">
                <a:solidFill>
                  <a:schemeClr val="tx2"/>
                </a:solidFill>
              </a:rPr>
              <a:t>{&lt;</a:t>
            </a:r>
            <a:r>
              <a:rPr lang="en-US" sz="3600" b="1" i="1" dirty="0">
                <a:solidFill>
                  <a:schemeClr val="tx2"/>
                </a:solidFill>
              </a:rPr>
              <a:t>M</a:t>
            </a:r>
            <a:r>
              <a:rPr lang="en-US" sz="3600" b="1" i="1" baseline="-25000" dirty="0">
                <a:solidFill>
                  <a:schemeClr val="tx2"/>
                </a:solidFill>
              </a:rPr>
              <a:t>a</a:t>
            </a:r>
            <a:r>
              <a:rPr lang="en-US" sz="3600" b="1" dirty="0">
                <a:solidFill>
                  <a:schemeClr val="tx2"/>
                </a:solidFill>
              </a:rPr>
              <a:t>, </a:t>
            </a:r>
            <a:r>
              <a:rPr lang="en-US" sz="3600" b="1" i="1" dirty="0">
                <a:solidFill>
                  <a:schemeClr val="tx2"/>
                </a:solidFill>
              </a:rPr>
              <a:t>M</a:t>
            </a:r>
            <a:r>
              <a:rPr lang="en-US" sz="3600" b="1" i="1" baseline="-25000" dirty="0">
                <a:solidFill>
                  <a:schemeClr val="tx2"/>
                </a:solidFill>
              </a:rPr>
              <a:t>b</a:t>
            </a:r>
            <a:r>
              <a:rPr lang="en-US" sz="3600" b="1" dirty="0">
                <a:solidFill>
                  <a:schemeClr val="tx2"/>
                </a:solidFill>
              </a:rPr>
              <a:t>&gt; : </a:t>
            </a:r>
            <a:r>
              <a:rPr lang="en-US" sz="3600" b="1" dirty="0">
                <a:solidFill>
                  <a:schemeClr val="tx2"/>
                </a:solidFill>
                <a:sym typeface="Symbol" panose="05050102010706020507" pitchFamily="18" charset="2"/>
              </a:rPr>
              <a:t></a:t>
            </a:r>
            <a:r>
              <a:rPr lang="en-US" sz="3600" b="1" dirty="0">
                <a:solidFill>
                  <a:schemeClr val="tx2"/>
                </a:solidFill>
              </a:rPr>
              <a:t> </a:t>
            </a:r>
            <a:r>
              <a:rPr lang="en-US" sz="3600" b="1" dirty="0">
                <a:solidFill>
                  <a:schemeClr val="tx2"/>
                </a:solidFill>
                <a:sym typeface="Symbol" panose="05050102010706020507" pitchFamily="18" charset="2"/>
              </a:rPr>
              <a:t></a:t>
            </a:r>
            <a:r>
              <a:rPr lang="en-US" sz="3600" b="1" dirty="0">
                <a:solidFill>
                  <a:schemeClr val="tx2"/>
                </a:solidFill>
              </a:rPr>
              <a:t> </a:t>
            </a:r>
            <a:r>
              <a:rPr lang="en-US" sz="3600" b="1" i="1" dirty="0">
                <a:solidFill>
                  <a:schemeClr val="tx2"/>
                </a:solidFill>
              </a:rPr>
              <a:t>L</a:t>
            </a:r>
            <a:r>
              <a:rPr lang="en-US" sz="3600" b="1" dirty="0">
                <a:solidFill>
                  <a:schemeClr val="tx2"/>
                </a:solidFill>
              </a:rPr>
              <a:t>(</a:t>
            </a:r>
            <a:r>
              <a:rPr lang="en-US" sz="3600" b="1" i="1" dirty="0">
                <a:solidFill>
                  <a:schemeClr val="tx2"/>
                </a:solidFill>
              </a:rPr>
              <a:t>M</a:t>
            </a:r>
            <a:r>
              <a:rPr lang="en-US" sz="3600" b="1" i="1" baseline="-25000" dirty="0">
                <a:solidFill>
                  <a:schemeClr val="tx2"/>
                </a:solidFill>
              </a:rPr>
              <a:t>a</a:t>
            </a:r>
            <a:r>
              <a:rPr lang="en-US" sz="3600" b="1" dirty="0">
                <a:solidFill>
                  <a:schemeClr val="tx2"/>
                </a:solidFill>
              </a:rPr>
              <a:t>) – </a:t>
            </a:r>
            <a:r>
              <a:rPr lang="en-US" sz="3600" b="1" i="1" dirty="0">
                <a:solidFill>
                  <a:schemeClr val="tx2"/>
                </a:solidFill>
              </a:rPr>
              <a:t>L</a:t>
            </a:r>
            <a:r>
              <a:rPr lang="en-US" sz="3600" b="1" dirty="0">
                <a:solidFill>
                  <a:schemeClr val="tx2"/>
                </a:solidFill>
              </a:rPr>
              <a:t>(</a:t>
            </a:r>
            <a:r>
              <a:rPr lang="en-US" sz="3600" b="1" i="1" dirty="0">
                <a:solidFill>
                  <a:schemeClr val="tx2"/>
                </a:solidFill>
              </a:rPr>
              <a:t>M</a:t>
            </a:r>
            <a:r>
              <a:rPr lang="en-US" sz="3600" b="1" i="1" baseline="-25000" dirty="0">
                <a:solidFill>
                  <a:schemeClr val="tx2"/>
                </a:solidFill>
              </a:rPr>
              <a:t>b</a:t>
            </a:r>
            <a:r>
              <a:rPr lang="en-US" sz="3600" b="1" dirty="0">
                <a:solidFill>
                  <a:schemeClr val="tx2"/>
                </a:solidFill>
              </a:rPr>
              <a:t>)}</a:t>
            </a:r>
            <a:r>
              <a:rPr lang="en-US" sz="3600" dirty="0">
                <a:solidFill>
                  <a:schemeClr val="tx2"/>
                </a:solidFill>
              </a:rPr>
              <a:t> 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219200" y="1981200"/>
            <a:ext cx="3810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Do later, practice for the exam!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973772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ChangeArrowheads="1"/>
          </p:cNvSpPr>
          <p:nvPr/>
        </p:nvSpPr>
        <p:spPr bwMode="auto">
          <a:xfrm>
            <a:off x="533400" y="76200"/>
            <a:ext cx="86106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sz="3600" b="1">
                <a:solidFill>
                  <a:schemeClr val="tx2"/>
                </a:solidFill>
              </a:rPr>
              <a:t>{&lt;</a:t>
            </a:r>
            <a:r>
              <a:rPr lang="en-US" sz="3600" b="1" i="1">
                <a:solidFill>
                  <a:schemeClr val="tx2"/>
                </a:solidFill>
              </a:rPr>
              <a:t>M</a:t>
            </a:r>
            <a:r>
              <a:rPr lang="en-US" sz="3600" b="1" i="1" baseline="-25000">
                <a:solidFill>
                  <a:schemeClr val="tx2"/>
                </a:solidFill>
              </a:rPr>
              <a:t>a</a:t>
            </a:r>
            <a:r>
              <a:rPr lang="en-US" sz="3600" b="1">
                <a:solidFill>
                  <a:schemeClr val="tx2"/>
                </a:solidFill>
              </a:rPr>
              <a:t>, </a:t>
            </a:r>
            <a:r>
              <a:rPr lang="en-US" sz="3600" b="1" i="1">
                <a:solidFill>
                  <a:schemeClr val="tx2"/>
                </a:solidFill>
              </a:rPr>
              <a:t>M</a:t>
            </a:r>
            <a:r>
              <a:rPr lang="en-US" sz="3600" b="1" i="1" baseline="-25000">
                <a:solidFill>
                  <a:schemeClr val="tx2"/>
                </a:solidFill>
              </a:rPr>
              <a:t>b</a:t>
            </a:r>
            <a:r>
              <a:rPr lang="en-US" sz="3600" b="1">
                <a:solidFill>
                  <a:schemeClr val="tx2"/>
                </a:solidFill>
              </a:rPr>
              <a:t>&gt; : </a:t>
            </a:r>
            <a:r>
              <a:rPr lang="en-US" sz="3600" b="1">
                <a:solidFill>
                  <a:schemeClr val="tx2"/>
                </a:solidFill>
                <a:sym typeface="Symbol" panose="05050102010706020507" pitchFamily="18" charset="2"/>
              </a:rPr>
              <a:t></a:t>
            </a:r>
            <a:r>
              <a:rPr lang="en-US" sz="3600" b="1">
                <a:solidFill>
                  <a:schemeClr val="tx2"/>
                </a:solidFill>
              </a:rPr>
              <a:t> </a:t>
            </a:r>
            <a:r>
              <a:rPr lang="en-US" sz="3600" b="1">
                <a:solidFill>
                  <a:schemeClr val="tx2"/>
                </a:solidFill>
                <a:sym typeface="Symbol" panose="05050102010706020507" pitchFamily="18" charset="2"/>
              </a:rPr>
              <a:t></a:t>
            </a:r>
            <a:r>
              <a:rPr lang="en-US" sz="3600" b="1">
                <a:solidFill>
                  <a:schemeClr val="tx2"/>
                </a:solidFill>
              </a:rPr>
              <a:t> </a:t>
            </a:r>
            <a:r>
              <a:rPr lang="en-US" sz="3600" b="1" i="1">
                <a:solidFill>
                  <a:schemeClr val="tx2"/>
                </a:solidFill>
              </a:rPr>
              <a:t>L</a:t>
            </a:r>
            <a:r>
              <a:rPr lang="en-US" sz="3600" b="1">
                <a:solidFill>
                  <a:schemeClr val="tx2"/>
                </a:solidFill>
              </a:rPr>
              <a:t>(</a:t>
            </a:r>
            <a:r>
              <a:rPr lang="en-US" sz="3600" b="1" i="1">
                <a:solidFill>
                  <a:schemeClr val="tx2"/>
                </a:solidFill>
              </a:rPr>
              <a:t>M</a:t>
            </a:r>
            <a:r>
              <a:rPr lang="en-US" sz="3600" b="1" i="1" baseline="-25000">
                <a:solidFill>
                  <a:schemeClr val="tx2"/>
                </a:solidFill>
              </a:rPr>
              <a:t>a</a:t>
            </a:r>
            <a:r>
              <a:rPr lang="en-US" sz="3600" b="1">
                <a:solidFill>
                  <a:schemeClr val="tx2"/>
                </a:solidFill>
              </a:rPr>
              <a:t>) – </a:t>
            </a:r>
            <a:r>
              <a:rPr lang="en-US" sz="3600" b="1" i="1">
                <a:solidFill>
                  <a:schemeClr val="tx2"/>
                </a:solidFill>
              </a:rPr>
              <a:t>L</a:t>
            </a:r>
            <a:r>
              <a:rPr lang="en-US" sz="3600" b="1">
                <a:solidFill>
                  <a:schemeClr val="tx2"/>
                </a:solidFill>
              </a:rPr>
              <a:t>(</a:t>
            </a:r>
            <a:r>
              <a:rPr lang="en-US" sz="3600" b="1" i="1">
                <a:solidFill>
                  <a:schemeClr val="tx2"/>
                </a:solidFill>
              </a:rPr>
              <a:t>M</a:t>
            </a:r>
            <a:r>
              <a:rPr lang="en-US" sz="3600" b="1" i="1" baseline="-25000">
                <a:solidFill>
                  <a:schemeClr val="tx2"/>
                </a:solidFill>
              </a:rPr>
              <a:t>b</a:t>
            </a:r>
            <a:r>
              <a:rPr lang="en-US" sz="3600" b="1">
                <a:solidFill>
                  <a:schemeClr val="tx2"/>
                </a:solidFill>
              </a:rPr>
              <a:t>)}</a:t>
            </a:r>
            <a:r>
              <a:rPr lang="en-US" sz="3600">
                <a:solidFill>
                  <a:schemeClr val="tx2"/>
                </a:solidFill>
              </a:rPr>
              <a:t> </a:t>
            </a:r>
          </a:p>
        </p:txBody>
      </p:sp>
      <p:sp>
        <p:nvSpPr>
          <p:cNvPr id="28675" name="Text Box 3"/>
          <p:cNvSpPr txBox="1">
            <a:spLocks noChangeArrowheads="1"/>
          </p:cNvSpPr>
          <p:nvPr/>
        </p:nvSpPr>
        <p:spPr bwMode="auto">
          <a:xfrm>
            <a:off x="762000" y="1066800"/>
            <a:ext cx="8153400" cy="538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sz="2400" i="1"/>
              <a:t>R</a:t>
            </a:r>
            <a:r>
              <a:rPr lang="en-US" sz="2400"/>
              <a:t>(        ) =</a:t>
            </a:r>
          </a:p>
          <a:p>
            <a:pPr eaLnBrk="1" hangingPunct="1"/>
            <a:r>
              <a:rPr lang="en-US" sz="2400"/>
              <a:t> </a:t>
            </a:r>
          </a:p>
          <a:p>
            <a:pPr lvl="1" eaLnBrk="1" hangingPunct="1"/>
            <a:endParaRPr lang="en-US" sz="2400"/>
          </a:p>
          <a:p>
            <a:pPr lvl="1" eaLnBrk="1" hangingPunct="1"/>
            <a:endParaRPr lang="en-US" sz="2400"/>
          </a:p>
          <a:p>
            <a:pPr lvl="1" eaLnBrk="1" hangingPunct="1"/>
            <a:r>
              <a:rPr lang="en-US" sz="2400"/>
              <a:t>  </a:t>
            </a:r>
          </a:p>
          <a:p>
            <a:pPr lvl="1" eaLnBrk="1" hangingPunct="1"/>
            <a:endParaRPr lang="en-US" sz="2400"/>
          </a:p>
          <a:p>
            <a:pPr eaLnBrk="1" hangingPunct="1"/>
            <a:endParaRPr lang="en-US" sz="2400"/>
          </a:p>
          <a:p>
            <a:pPr lvl="1" eaLnBrk="1" hangingPunct="1"/>
            <a:endParaRPr lang="en-US" sz="2400"/>
          </a:p>
          <a:p>
            <a:pPr eaLnBrk="1" hangingPunct="1"/>
            <a:r>
              <a:rPr lang="en-US" sz="2400"/>
              <a:t>     Return &lt;</a:t>
            </a:r>
            <a:r>
              <a:rPr lang="en-US" sz="2400" i="1"/>
              <a:t>M</a:t>
            </a:r>
            <a:r>
              <a:rPr lang="en-US" sz="2400"/>
              <a:t>?, </a:t>
            </a:r>
            <a:r>
              <a:rPr lang="en-US" sz="2400" i="1"/>
              <a:t>M</a:t>
            </a:r>
            <a:r>
              <a:rPr lang="en-US" sz="2400"/>
              <a:t>#&gt;.</a:t>
            </a:r>
          </a:p>
          <a:p>
            <a:pPr eaLnBrk="1" hangingPunct="1"/>
            <a:endParaRPr lang="en-US"/>
          </a:p>
          <a:p>
            <a:pPr eaLnBrk="1" hangingPunct="1"/>
            <a:endParaRPr lang="en-US"/>
          </a:p>
          <a:p>
            <a:pPr eaLnBrk="1" hangingPunct="1"/>
            <a:r>
              <a:rPr lang="en-US" sz="2400"/>
              <a:t>&lt;</a:t>
            </a:r>
            <a:r>
              <a:rPr lang="en-US" sz="2400" i="1"/>
              <a:t>M</a:t>
            </a:r>
            <a:r>
              <a:rPr lang="en-US" sz="2400"/>
              <a:t>, </a:t>
            </a:r>
            <a:r>
              <a:rPr lang="en-US" sz="2400" i="1"/>
              <a:t>w</a:t>
            </a:r>
            <a:r>
              <a:rPr lang="en-US" sz="2400"/>
              <a:t>&gt; </a:t>
            </a:r>
            <a:r>
              <a:rPr lang="en-US" sz="2400">
                <a:sym typeface="Symbol" panose="05050102010706020507" pitchFamily="18" charset="2"/>
              </a:rPr>
              <a:t></a:t>
            </a:r>
            <a:r>
              <a:rPr lang="en-US" sz="2400"/>
              <a:t> </a:t>
            </a:r>
            <a:r>
              <a:rPr lang="en-US" sz="2400">
                <a:sym typeface="Symbol" panose="05050102010706020507" pitchFamily="18" charset="2"/>
              </a:rPr>
              <a:t></a:t>
            </a:r>
            <a:r>
              <a:rPr lang="en-US" sz="2400"/>
              <a:t>H: </a:t>
            </a:r>
            <a:r>
              <a:rPr lang="en-US" sz="2400" i="1"/>
              <a:t>L</a:t>
            </a:r>
            <a:r>
              <a:rPr lang="en-US" sz="2400"/>
              <a:t>(</a:t>
            </a:r>
            <a:r>
              <a:rPr lang="en-US" sz="2400" i="1"/>
              <a:t>M</a:t>
            </a:r>
            <a:r>
              <a:rPr lang="en-US" sz="2400"/>
              <a:t>?) - </a:t>
            </a:r>
            <a:r>
              <a:rPr lang="en-US" sz="2400" i="1"/>
              <a:t>L</a:t>
            </a:r>
            <a:r>
              <a:rPr lang="en-US" sz="2400"/>
              <a:t>(</a:t>
            </a:r>
            <a:r>
              <a:rPr lang="en-US" sz="2400" i="1"/>
              <a:t>M</a:t>
            </a:r>
            <a:r>
              <a:rPr lang="en-US" sz="2400"/>
              <a:t>#) = </a:t>
            </a:r>
          </a:p>
          <a:p>
            <a:pPr eaLnBrk="1" hangingPunct="1"/>
            <a:endParaRPr lang="en-US" sz="2400"/>
          </a:p>
          <a:p>
            <a:pPr eaLnBrk="1" hangingPunct="1"/>
            <a:r>
              <a:rPr lang="en-US" sz="2400"/>
              <a:t> &lt;</a:t>
            </a:r>
            <a:r>
              <a:rPr lang="en-US" sz="2400" i="1"/>
              <a:t>M</a:t>
            </a:r>
            <a:r>
              <a:rPr lang="en-US" sz="2400"/>
              <a:t>, </a:t>
            </a:r>
            <a:r>
              <a:rPr lang="en-US" sz="2400" i="1"/>
              <a:t>w</a:t>
            </a:r>
            <a:r>
              <a:rPr lang="en-US" sz="2400"/>
              <a:t>&gt; </a:t>
            </a:r>
            <a:r>
              <a:rPr lang="en-US" sz="2400">
                <a:sym typeface="Symbol" panose="05050102010706020507" pitchFamily="18" charset="2"/>
              </a:rPr>
              <a:t></a:t>
            </a:r>
            <a:r>
              <a:rPr lang="en-US" sz="2400"/>
              <a:t> </a:t>
            </a:r>
            <a:r>
              <a:rPr lang="en-US" sz="2400">
                <a:sym typeface="Symbol" panose="05050102010706020507" pitchFamily="18" charset="2"/>
              </a:rPr>
              <a:t></a:t>
            </a:r>
            <a:r>
              <a:rPr lang="en-US" sz="2400"/>
              <a:t>H: </a:t>
            </a:r>
            <a:r>
              <a:rPr lang="en-US" sz="2400" i="1"/>
              <a:t>L</a:t>
            </a:r>
            <a:r>
              <a:rPr lang="en-US" sz="2400"/>
              <a:t>(</a:t>
            </a:r>
            <a:r>
              <a:rPr lang="en-US" sz="2400" i="1"/>
              <a:t>M</a:t>
            </a:r>
            <a:r>
              <a:rPr lang="en-US" sz="2400"/>
              <a:t>?) - </a:t>
            </a:r>
            <a:r>
              <a:rPr lang="en-US" sz="2400" i="1"/>
              <a:t>L</a:t>
            </a:r>
            <a:r>
              <a:rPr lang="en-US" sz="2400"/>
              <a:t>(</a:t>
            </a:r>
            <a:r>
              <a:rPr lang="en-US" sz="2400" i="1"/>
              <a:t>M</a:t>
            </a:r>
            <a:r>
              <a:rPr lang="en-US" sz="2400"/>
              <a:t>#) = </a:t>
            </a:r>
          </a:p>
          <a:p>
            <a:pPr eaLnBrk="1" hangingPunct="1"/>
            <a:endParaRPr lang="en-US" sz="2400"/>
          </a:p>
        </p:txBody>
      </p:sp>
    </p:spTree>
    <p:extLst>
      <p:ext uri="{BB962C8B-B14F-4D97-AF65-F5344CB8AC3E}">
        <p14:creationId xmlns:p14="http://schemas.microsoft.com/office/powerpoint/2010/main" val="366582279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ChangeArrowheads="1"/>
          </p:cNvSpPr>
          <p:nvPr/>
        </p:nvSpPr>
        <p:spPr bwMode="auto">
          <a:xfrm>
            <a:off x="533400" y="76200"/>
            <a:ext cx="86106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sz="3600" b="1">
                <a:solidFill>
                  <a:schemeClr val="tx2"/>
                </a:solidFill>
              </a:rPr>
              <a:t>{&lt;</a:t>
            </a:r>
            <a:r>
              <a:rPr lang="en-US" sz="3600" b="1" i="1">
                <a:solidFill>
                  <a:schemeClr val="tx2"/>
                </a:solidFill>
              </a:rPr>
              <a:t>M</a:t>
            </a:r>
            <a:r>
              <a:rPr lang="en-US" sz="3600" b="1" i="1" baseline="-25000">
                <a:solidFill>
                  <a:schemeClr val="tx2"/>
                </a:solidFill>
              </a:rPr>
              <a:t>a</a:t>
            </a:r>
            <a:r>
              <a:rPr lang="en-US" sz="3600" b="1">
                <a:solidFill>
                  <a:schemeClr val="tx2"/>
                </a:solidFill>
              </a:rPr>
              <a:t>, </a:t>
            </a:r>
            <a:r>
              <a:rPr lang="en-US" sz="3600" b="1" i="1">
                <a:solidFill>
                  <a:schemeClr val="tx2"/>
                </a:solidFill>
              </a:rPr>
              <a:t>M</a:t>
            </a:r>
            <a:r>
              <a:rPr lang="en-US" sz="3600" b="1" i="1" baseline="-25000">
                <a:solidFill>
                  <a:schemeClr val="tx2"/>
                </a:solidFill>
              </a:rPr>
              <a:t>b</a:t>
            </a:r>
            <a:r>
              <a:rPr lang="en-US" sz="3600" b="1">
                <a:solidFill>
                  <a:schemeClr val="tx2"/>
                </a:solidFill>
              </a:rPr>
              <a:t>&gt; : </a:t>
            </a:r>
            <a:r>
              <a:rPr lang="en-US" sz="3600" b="1">
                <a:solidFill>
                  <a:schemeClr val="tx2"/>
                </a:solidFill>
                <a:sym typeface="Symbol" panose="05050102010706020507" pitchFamily="18" charset="2"/>
              </a:rPr>
              <a:t></a:t>
            </a:r>
            <a:r>
              <a:rPr lang="en-US" sz="3600" b="1">
                <a:solidFill>
                  <a:schemeClr val="tx2"/>
                </a:solidFill>
              </a:rPr>
              <a:t> </a:t>
            </a:r>
            <a:r>
              <a:rPr lang="en-US" sz="3600" b="1">
                <a:solidFill>
                  <a:schemeClr val="tx2"/>
                </a:solidFill>
                <a:sym typeface="Symbol" panose="05050102010706020507" pitchFamily="18" charset="2"/>
              </a:rPr>
              <a:t></a:t>
            </a:r>
            <a:r>
              <a:rPr lang="en-US" sz="3600" b="1">
                <a:solidFill>
                  <a:schemeClr val="tx2"/>
                </a:solidFill>
              </a:rPr>
              <a:t> </a:t>
            </a:r>
            <a:r>
              <a:rPr lang="en-US" sz="3600" b="1" i="1">
                <a:solidFill>
                  <a:schemeClr val="tx2"/>
                </a:solidFill>
              </a:rPr>
              <a:t>L</a:t>
            </a:r>
            <a:r>
              <a:rPr lang="en-US" sz="3600" b="1">
                <a:solidFill>
                  <a:schemeClr val="tx2"/>
                </a:solidFill>
              </a:rPr>
              <a:t>(</a:t>
            </a:r>
            <a:r>
              <a:rPr lang="en-US" sz="3600" b="1" i="1">
                <a:solidFill>
                  <a:schemeClr val="tx2"/>
                </a:solidFill>
              </a:rPr>
              <a:t>M</a:t>
            </a:r>
            <a:r>
              <a:rPr lang="en-US" sz="3600" b="1" i="1" baseline="-25000">
                <a:solidFill>
                  <a:schemeClr val="tx2"/>
                </a:solidFill>
              </a:rPr>
              <a:t>a</a:t>
            </a:r>
            <a:r>
              <a:rPr lang="en-US" sz="3600" b="1">
                <a:solidFill>
                  <a:schemeClr val="tx2"/>
                </a:solidFill>
              </a:rPr>
              <a:t>) – </a:t>
            </a:r>
            <a:r>
              <a:rPr lang="en-US" sz="3600" b="1" i="1">
                <a:solidFill>
                  <a:schemeClr val="tx2"/>
                </a:solidFill>
              </a:rPr>
              <a:t>L</a:t>
            </a:r>
            <a:r>
              <a:rPr lang="en-US" sz="3600" b="1">
                <a:solidFill>
                  <a:schemeClr val="tx2"/>
                </a:solidFill>
              </a:rPr>
              <a:t>(</a:t>
            </a:r>
            <a:r>
              <a:rPr lang="en-US" sz="3600" b="1" i="1">
                <a:solidFill>
                  <a:schemeClr val="tx2"/>
                </a:solidFill>
              </a:rPr>
              <a:t>M</a:t>
            </a:r>
            <a:r>
              <a:rPr lang="en-US" sz="3600" b="1" i="1" baseline="-25000">
                <a:solidFill>
                  <a:schemeClr val="tx2"/>
                </a:solidFill>
              </a:rPr>
              <a:t>b</a:t>
            </a:r>
            <a:r>
              <a:rPr lang="en-US" sz="3600" b="1">
                <a:solidFill>
                  <a:schemeClr val="tx2"/>
                </a:solidFill>
              </a:rPr>
              <a:t>)}</a:t>
            </a:r>
            <a:r>
              <a:rPr lang="en-US" sz="3600">
                <a:solidFill>
                  <a:schemeClr val="tx2"/>
                </a:solidFill>
              </a:rPr>
              <a:t> </a:t>
            </a:r>
          </a:p>
        </p:txBody>
      </p:sp>
      <p:sp>
        <p:nvSpPr>
          <p:cNvPr id="29699" name="Text Box 3"/>
          <p:cNvSpPr txBox="1">
            <a:spLocks noChangeArrowheads="1"/>
          </p:cNvSpPr>
          <p:nvPr/>
        </p:nvSpPr>
        <p:spPr bwMode="auto">
          <a:xfrm>
            <a:off x="762000" y="1066800"/>
            <a:ext cx="8153400" cy="4968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sz="2000" i="1"/>
              <a:t>R</a:t>
            </a:r>
            <a:r>
              <a:rPr lang="en-US" sz="2000"/>
              <a:t> is a reduction from </a:t>
            </a:r>
            <a:r>
              <a:rPr lang="en-US" sz="2000">
                <a:sym typeface="Symbol" panose="05050102010706020507" pitchFamily="18" charset="2"/>
              </a:rPr>
              <a:t></a:t>
            </a:r>
            <a:r>
              <a:rPr lang="en-US" sz="2000"/>
              <a:t>H.  </a:t>
            </a:r>
            <a:r>
              <a:rPr lang="en-US" sz="2000" i="1"/>
              <a:t>R</a:t>
            </a:r>
            <a:r>
              <a:rPr lang="en-US" sz="2000"/>
              <a:t>(&lt;</a:t>
            </a:r>
            <a:r>
              <a:rPr lang="en-US" sz="2000" i="1"/>
              <a:t>M</a:t>
            </a:r>
            <a:r>
              <a:rPr lang="en-US" sz="2000"/>
              <a:t>, </a:t>
            </a:r>
            <a:r>
              <a:rPr lang="en-US" sz="2000" i="1"/>
              <a:t>w</a:t>
            </a:r>
            <a:r>
              <a:rPr lang="en-US" sz="2000"/>
              <a:t>&gt;) =</a:t>
            </a:r>
          </a:p>
          <a:p>
            <a:pPr eaLnBrk="1" hangingPunct="1"/>
            <a:r>
              <a:rPr lang="en-US" sz="2000"/>
              <a:t>1. Construct the description of </a:t>
            </a:r>
            <a:r>
              <a:rPr lang="en-US" sz="2000" i="1"/>
              <a:t>M</a:t>
            </a:r>
            <a:r>
              <a:rPr lang="en-US" sz="2000"/>
              <a:t>#(</a:t>
            </a:r>
            <a:r>
              <a:rPr lang="en-US" sz="2000" i="1"/>
              <a:t>x</a:t>
            </a:r>
            <a:r>
              <a:rPr lang="en-US" sz="2000"/>
              <a:t>) that operates as follows:</a:t>
            </a:r>
          </a:p>
          <a:p>
            <a:pPr lvl="1" eaLnBrk="1" hangingPunct="1"/>
            <a:r>
              <a:rPr lang="en-US" sz="2000"/>
              <a:t>1.1. Erase the tape.</a:t>
            </a:r>
          </a:p>
          <a:p>
            <a:pPr lvl="1" eaLnBrk="1" hangingPunct="1"/>
            <a:r>
              <a:rPr lang="en-US" sz="2000"/>
              <a:t>1.2. Write </a:t>
            </a:r>
            <a:r>
              <a:rPr lang="en-US" sz="2000" i="1"/>
              <a:t>w</a:t>
            </a:r>
            <a:r>
              <a:rPr lang="en-US" sz="2000"/>
              <a:t>.</a:t>
            </a:r>
          </a:p>
          <a:p>
            <a:pPr lvl="1" eaLnBrk="1" hangingPunct="1"/>
            <a:r>
              <a:rPr lang="en-US" sz="2000"/>
              <a:t>1.3. Run </a:t>
            </a:r>
            <a:r>
              <a:rPr lang="en-US" sz="2000" i="1"/>
              <a:t>M</a:t>
            </a:r>
            <a:r>
              <a:rPr lang="en-US" sz="2000"/>
              <a:t> on </a:t>
            </a:r>
            <a:r>
              <a:rPr lang="en-US" sz="2000" i="1"/>
              <a:t>w</a:t>
            </a:r>
            <a:r>
              <a:rPr lang="en-US" sz="2000"/>
              <a:t>.  </a:t>
            </a:r>
          </a:p>
          <a:p>
            <a:pPr lvl="1" eaLnBrk="1" hangingPunct="1"/>
            <a:r>
              <a:rPr lang="en-US" sz="2000"/>
              <a:t>1.4. Accept.</a:t>
            </a:r>
          </a:p>
          <a:p>
            <a:pPr eaLnBrk="1" hangingPunct="1"/>
            <a:r>
              <a:rPr lang="en-US" sz="2000"/>
              <a:t>2. Construct the description of </a:t>
            </a:r>
            <a:r>
              <a:rPr lang="en-US" sz="2000" i="1"/>
              <a:t>M</a:t>
            </a:r>
            <a:r>
              <a:rPr lang="en-US" sz="2000"/>
              <a:t>?(</a:t>
            </a:r>
            <a:r>
              <a:rPr lang="en-US" sz="2000" i="1"/>
              <a:t>x</a:t>
            </a:r>
            <a:r>
              <a:rPr lang="en-US" sz="2000"/>
              <a:t>) that operates as follows:</a:t>
            </a:r>
          </a:p>
          <a:p>
            <a:pPr lvl="1" eaLnBrk="1" hangingPunct="1"/>
            <a:r>
              <a:rPr lang="en-US" sz="2000"/>
              <a:t>2.1. Accept.</a:t>
            </a:r>
          </a:p>
          <a:p>
            <a:pPr eaLnBrk="1" hangingPunct="1"/>
            <a:r>
              <a:rPr lang="en-US" sz="2000"/>
              <a:t>3. Return &lt;</a:t>
            </a:r>
            <a:r>
              <a:rPr lang="en-US" sz="2000" i="1"/>
              <a:t>M</a:t>
            </a:r>
            <a:r>
              <a:rPr lang="en-US" sz="2000"/>
              <a:t>?, </a:t>
            </a:r>
            <a:r>
              <a:rPr lang="en-US" sz="2000" i="1"/>
              <a:t>M</a:t>
            </a:r>
            <a:r>
              <a:rPr lang="en-US" sz="2000"/>
              <a:t>#&gt;.</a:t>
            </a:r>
          </a:p>
          <a:p>
            <a:pPr eaLnBrk="1" hangingPunct="1"/>
            <a:endParaRPr lang="en-US" sz="2000"/>
          </a:p>
          <a:p>
            <a:pPr eaLnBrk="1" hangingPunct="1"/>
            <a:r>
              <a:rPr lang="en-US" sz="2000"/>
              <a:t>If </a:t>
            </a:r>
            <a:r>
              <a:rPr lang="en-US" sz="2000" i="1"/>
              <a:t>Oracle</a:t>
            </a:r>
            <a:r>
              <a:rPr lang="en-US" sz="2000"/>
              <a:t> exists and semidecides </a:t>
            </a:r>
            <a:r>
              <a:rPr lang="en-US" sz="2000" i="1"/>
              <a:t>L</a:t>
            </a:r>
            <a:r>
              <a:rPr lang="en-US" sz="2000"/>
              <a:t>, </a:t>
            </a:r>
            <a:r>
              <a:rPr lang="en-US" sz="2000" i="1"/>
              <a:t>C</a:t>
            </a:r>
            <a:r>
              <a:rPr lang="en-US" sz="2000"/>
              <a:t> = </a:t>
            </a:r>
            <a:r>
              <a:rPr lang="en-US" sz="2000" i="1"/>
              <a:t>Oracle</a:t>
            </a:r>
            <a:r>
              <a:rPr lang="en-US" sz="2000"/>
              <a:t>(</a:t>
            </a:r>
            <a:r>
              <a:rPr lang="en-US" sz="2000" i="1"/>
              <a:t>R</a:t>
            </a:r>
            <a:r>
              <a:rPr lang="en-US" sz="2000"/>
              <a:t>(&lt;</a:t>
            </a:r>
            <a:r>
              <a:rPr lang="en-US" sz="2000" i="1"/>
              <a:t>M</a:t>
            </a:r>
            <a:r>
              <a:rPr lang="en-US" sz="2000"/>
              <a:t>, </a:t>
            </a:r>
            <a:r>
              <a:rPr lang="en-US" sz="2000" i="1"/>
              <a:t>w</a:t>
            </a:r>
            <a:r>
              <a:rPr lang="en-US" sz="2000"/>
              <a:t>&gt;))</a:t>
            </a:r>
          </a:p>
          <a:p>
            <a:pPr eaLnBrk="1" hangingPunct="1"/>
            <a:r>
              <a:rPr lang="en-US" sz="2000"/>
              <a:t>semidecides </a:t>
            </a:r>
            <a:r>
              <a:rPr lang="en-US" sz="2000">
                <a:sym typeface="Symbol" panose="05050102010706020507" pitchFamily="18" charset="2"/>
              </a:rPr>
              <a:t></a:t>
            </a:r>
            <a:r>
              <a:rPr lang="en-US" sz="2000"/>
              <a:t>H:  </a:t>
            </a:r>
            <a:r>
              <a:rPr lang="en-US" sz="2000" i="1"/>
              <a:t>M</a:t>
            </a:r>
            <a:r>
              <a:rPr lang="en-US" sz="2000"/>
              <a:t>? accepts everything, including </a:t>
            </a:r>
            <a:r>
              <a:rPr lang="en-US" sz="2000">
                <a:sym typeface="Symbol" panose="05050102010706020507" pitchFamily="18" charset="2"/>
              </a:rPr>
              <a:t></a:t>
            </a:r>
            <a:r>
              <a:rPr lang="en-US" sz="2000"/>
              <a:t>. So:</a:t>
            </a:r>
          </a:p>
          <a:p>
            <a:pPr eaLnBrk="1" hangingPunct="1"/>
            <a:endParaRPr lang="en-US" sz="2000"/>
          </a:p>
          <a:p>
            <a:pPr eaLnBrk="1" hangingPunct="1">
              <a:buFont typeface="Symbol" panose="05050102010706020507" pitchFamily="18" charset="2"/>
              <a:buChar char="·"/>
            </a:pPr>
            <a:r>
              <a:rPr lang="en-US" sz="2000"/>
              <a:t> &lt;</a:t>
            </a:r>
            <a:r>
              <a:rPr lang="en-US" sz="2000" i="1"/>
              <a:t>M</a:t>
            </a:r>
            <a:r>
              <a:rPr lang="en-US" sz="2000"/>
              <a:t>, </a:t>
            </a:r>
            <a:r>
              <a:rPr lang="en-US" sz="2000" i="1"/>
              <a:t>w</a:t>
            </a:r>
            <a:r>
              <a:rPr lang="en-US" sz="2000"/>
              <a:t>&gt; </a:t>
            </a:r>
            <a:r>
              <a:rPr lang="en-US" sz="2000">
                <a:sym typeface="Symbol" panose="05050102010706020507" pitchFamily="18" charset="2"/>
              </a:rPr>
              <a:t></a:t>
            </a:r>
            <a:r>
              <a:rPr lang="en-US" sz="2000"/>
              <a:t> </a:t>
            </a:r>
            <a:r>
              <a:rPr lang="en-US" sz="2000">
                <a:sym typeface="Symbol" panose="05050102010706020507" pitchFamily="18" charset="2"/>
              </a:rPr>
              <a:t></a:t>
            </a:r>
            <a:r>
              <a:rPr lang="en-US" sz="2000"/>
              <a:t>H: </a:t>
            </a:r>
            <a:r>
              <a:rPr lang="en-US" sz="2000" i="1"/>
              <a:t>L</a:t>
            </a:r>
            <a:r>
              <a:rPr lang="en-US" sz="2000"/>
              <a:t>(</a:t>
            </a:r>
            <a:r>
              <a:rPr lang="en-US" sz="2000" i="1"/>
              <a:t>M</a:t>
            </a:r>
            <a:r>
              <a:rPr lang="en-US" sz="2000"/>
              <a:t>?) - </a:t>
            </a:r>
            <a:r>
              <a:rPr lang="en-US" sz="2000" i="1"/>
              <a:t>L</a:t>
            </a:r>
            <a:r>
              <a:rPr lang="en-US" sz="2000"/>
              <a:t>(</a:t>
            </a:r>
            <a:r>
              <a:rPr lang="en-US" sz="2000" i="1"/>
              <a:t>M</a:t>
            </a:r>
            <a:r>
              <a:rPr lang="en-US" sz="2000"/>
              <a:t>#) = </a:t>
            </a:r>
          </a:p>
          <a:p>
            <a:pPr eaLnBrk="1" hangingPunct="1">
              <a:buFont typeface="Symbol" panose="05050102010706020507" pitchFamily="18" charset="2"/>
              <a:buChar char="·"/>
            </a:pPr>
            <a:endParaRPr lang="en-US" sz="2000"/>
          </a:p>
          <a:p>
            <a:pPr eaLnBrk="1" hangingPunct="1">
              <a:buFont typeface="Symbol" panose="05050102010706020507" pitchFamily="18" charset="2"/>
              <a:buChar char="·"/>
            </a:pPr>
            <a:r>
              <a:rPr lang="en-US" sz="2000"/>
              <a:t> &lt;</a:t>
            </a:r>
            <a:r>
              <a:rPr lang="en-US" sz="2000" i="1"/>
              <a:t>M</a:t>
            </a:r>
            <a:r>
              <a:rPr lang="en-US" sz="2000"/>
              <a:t>, </a:t>
            </a:r>
            <a:r>
              <a:rPr lang="en-US" sz="2000" i="1"/>
              <a:t>w</a:t>
            </a:r>
            <a:r>
              <a:rPr lang="en-US" sz="2000"/>
              <a:t>&gt; </a:t>
            </a:r>
            <a:r>
              <a:rPr lang="en-US" sz="2000">
                <a:sym typeface="Symbol" panose="05050102010706020507" pitchFamily="18" charset="2"/>
              </a:rPr>
              <a:t></a:t>
            </a:r>
            <a:r>
              <a:rPr lang="en-US" sz="2000"/>
              <a:t> </a:t>
            </a:r>
            <a:r>
              <a:rPr lang="en-US" sz="2000">
                <a:sym typeface="Symbol" panose="05050102010706020507" pitchFamily="18" charset="2"/>
              </a:rPr>
              <a:t></a:t>
            </a:r>
            <a:r>
              <a:rPr lang="en-US" sz="2000"/>
              <a:t>H: </a:t>
            </a:r>
            <a:r>
              <a:rPr lang="en-US" sz="2000" i="1"/>
              <a:t>L</a:t>
            </a:r>
            <a:r>
              <a:rPr lang="en-US" sz="2000"/>
              <a:t>(</a:t>
            </a:r>
            <a:r>
              <a:rPr lang="en-US" sz="2000" i="1"/>
              <a:t>M</a:t>
            </a:r>
            <a:r>
              <a:rPr lang="en-US" sz="2000"/>
              <a:t>?) - </a:t>
            </a:r>
            <a:r>
              <a:rPr lang="en-US" sz="2000" i="1"/>
              <a:t>L</a:t>
            </a:r>
            <a:r>
              <a:rPr lang="en-US" sz="2000"/>
              <a:t>(</a:t>
            </a:r>
            <a:r>
              <a:rPr lang="en-US" sz="2000" i="1"/>
              <a:t>M</a:t>
            </a:r>
            <a:r>
              <a:rPr lang="en-US" sz="2000"/>
              <a:t>#) = </a:t>
            </a:r>
          </a:p>
        </p:txBody>
      </p:sp>
    </p:spTree>
    <p:extLst>
      <p:ext uri="{BB962C8B-B14F-4D97-AF65-F5344CB8AC3E}">
        <p14:creationId xmlns:p14="http://schemas.microsoft.com/office/powerpoint/2010/main" val="206602925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72612" name="Group 228"/>
          <p:cNvGraphicFramePr>
            <a:graphicFrameLocks noGrp="1"/>
          </p:cNvGraphicFramePr>
          <p:nvPr/>
        </p:nvGraphicFramePr>
        <p:xfrm>
          <a:off x="838200" y="304800"/>
          <a:ext cx="8001000" cy="5657874"/>
        </p:xfrm>
        <a:graphic>
          <a:graphicData uri="http://schemas.openxmlformats.org/drawingml/2006/table">
            <a:tbl>
              <a:tblPr/>
              <a:tblGrid>
                <a:gridCol w="3719513"/>
                <a:gridCol w="3298825"/>
                <a:gridCol w="982662"/>
              </a:tblGrid>
              <a:tr h="70951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The Problem View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4" marB="4571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The Language View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4" marB="4571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Status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4" marB="4571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4005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Does TM </a:t>
                      </a:r>
                      <a:r>
                        <a:rPr kumimoji="0" lang="en-US" sz="18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</a:t>
                      </a: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have an even number of states?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4" marB="4571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{&lt;</a:t>
                      </a:r>
                      <a:r>
                        <a:rPr kumimoji="0" lang="en-US" sz="18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</a:t>
                      </a: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&gt; : </a:t>
                      </a:r>
                      <a:r>
                        <a:rPr kumimoji="0" lang="en-US" sz="18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</a:t>
                      </a: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has an even number of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             states}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4" marB="4571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D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4" marB="4571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0158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Does TM </a:t>
                      </a:r>
                      <a:r>
                        <a:rPr kumimoji="0" lang="en-US" sz="18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</a:t>
                      </a: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halt on </a:t>
                      </a:r>
                      <a:r>
                        <a:rPr kumimoji="0" lang="en-US" sz="18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w</a:t>
                      </a: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?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4" marB="4571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H = {&lt;</a:t>
                      </a:r>
                      <a:r>
                        <a:rPr kumimoji="0" lang="en-US" sz="18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</a:t>
                      </a: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kumimoji="0" lang="en-US" sz="18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w</a:t>
                      </a: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&gt; : </a:t>
                      </a:r>
                      <a:r>
                        <a:rPr kumimoji="0" lang="en-US" sz="18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</a:t>
                      </a: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halts on </a:t>
                      </a:r>
                      <a:r>
                        <a:rPr kumimoji="0" lang="en-US" sz="18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w</a:t>
                      </a: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}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4" marB="4571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SD/D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4" marB="4571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9523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Does TM </a:t>
                      </a:r>
                      <a:r>
                        <a:rPr kumimoji="0" lang="en-US" sz="18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</a:t>
                      </a: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halt on the empty tape?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4" marB="4571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H</a:t>
                      </a:r>
                      <a:r>
                        <a:rPr kumimoji="0" lang="en-US" sz="1800" b="0" i="0" u="none" strike="noStrike" cap="none" normalizeH="0" baseline="-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sym typeface="Symbol" pitchFamily="18" charset="2"/>
                        </a:rPr>
                        <a:t></a:t>
                      </a: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= </a:t>
                      </a: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sym typeface="Symbol" pitchFamily="18" charset="2"/>
                        </a:rPr>
                        <a:t> {&lt;</a:t>
                      </a:r>
                      <a:r>
                        <a:rPr kumimoji="0" lang="en-US" sz="18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sym typeface="Symbol" pitchFamily="18" charset="2"/>
                        </a:rPr>
                        <a:t>M</a:t>
                      </a: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sym typeface="Symbol" pitchFamily="18" charset="2"/>
                        </a:rPr>
                        <a:t>&gt; : </a:t>
                      </a:r>
                      <a:r>
                        <a:rPr kumimoji="0" lang="en-US" sz="18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sym typeface="Symbol" pitchFamily="18" charset="2"/>
                        </a:rPr>
                        <a:t>M</a:t>
                      </a: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sym typeface="Symbol" pitchFamily="18" charset="2"/>
                        </a:rPr>
                        <a:t> halts on </a:t>
                      </a: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}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  <a:sym typeface="Symbol" pitchFamily="18" charset="2"/>
                      </a:endParaRPr>
                    </a:p>
                  </a:txBody>
                  <a:tcPr marT="45714" marB="4571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SD/D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4" marB="4571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349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Is there any string on which TM </a:t>
                      </a:r>
                      <a:r>
                        <a:rPr kumimoji="0" lang="en-US" sz="18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</a:t>
                      </a: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halts?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4" marB="4571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H</a:t>
                      </a:r>
                      <a:r>
                        <a:rPr kumimoji="0" lang="en-US" sz="1800" b="0" i="0" u="none" strike="noStrike" cap="none" normalizeH="0" baseline="-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ANY</a:t>
                      </a: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= {&lt;</a:t>
                      </a:r>
                      <a:r>
                        <a:rPr kumimoji="0" lang="en-US" sz="18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</a:t>
                      </a: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&gt; : there exists at least one string on which TM </a:t>
                      </a:r>
                      <a:r>
                        <a:rPr kumimoji="0" lang="en-US" sz="18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</a:t>
                      </a: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halts }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4" marB="4571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SD/D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4" marB="4571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4285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Does TM </a:t>
                      </a:r>
                      <a:r>
                        <a:rPr kumimoji="0" lang="en-US" sz="18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</a:t>
                      </a: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halt on all strings?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4" marB="4571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H</a:t>
                      </a:r>
                      <a:r>
                        <a:rPr kumimoji="0" lang="en-US" sz="1800" b="0" i="0" u="none" strike="noStrike" cap="none" normalizeH="0" baseline="-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ALL</a:t>
                      </a: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= {&lt;</a:t>
                      </a:r>
                      <a:r>
                        <a:rPr kumimoji="0" lang="en-US" sz="18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</a:t>
                      </a: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&gt; : </a:t>
                      </a:r>
                      <a:r>
                        <a:rPr kumimoji="0" lang="en-US" sz="18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</a:t>
                      </a: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halts on </a:t>
                      </a: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sym typeface="Symbol" pitchFamily="18" charset="2"/>
                        </a:rPr>
                        <a:t></a:t>
                      </a: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*}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  <a:sym typeface="Symbol" pitchFamily="18" charset="2"/>
                      </a:endParaRPr>
                    </a:p>
                  </a:txBody>
                  <a:tcPr marT="45714" marB="4571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sym typeface="Symbol" pitchFamily="18" charset="2"/>
                        </a:rPr>
                        <a:t></a:t>
                      </a: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SD 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  <a:sym typeface="Symbol" pitchFamily="18" charset="2"/>
                      </a:endParaRPr>
                    </a:p>
                  </a:txBody>
                  <a:tcPr marT="45714" marB="4571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682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Does TM </a:t>
                      </a:r>
                      <a:r>
                        <a:rPr kumimoji="0" lang="en-US" sz="18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</a:t>
                      </a: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accept </a:t>
                      </a:r>
                      <a:r>
                        <a:rPr kumimoji="0" lang="en-US" sz="18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w</a:t>
                      </a: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?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4" marB="4571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 = {&lt;</a:t>
                      </a:r>
                      <a:r>
                        <a:rPr kumimoji="0" lang="en-US" sz="18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</a:t>
                      </a: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kumimoji="0" lang="en-US" sz="18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w</a:t>
                      </a: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&gt; : </a:t>
                      </a:r>
                      <a:r>
                        <a:rPr kumimoji="0" lang="en-US" sz="18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</a:t>
                      </a: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accepts </a:t>
                      </a:r>
                      <a:r>
                        <a:rPr kumimoji="0" lang="en-US" sz="18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w</a:t>
                      </a: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}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4" marB="4571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SD/D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4" marB="4571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9682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Does TM </a:t>
                      </a:r>
                      <a:r>
                        <a:rPr kumimoji="0" lang="en-US" sz="18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</a:t>
                      </a: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accept </a:t>
                      </a: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sym typeface="Symbol" pitchFamily="18" charset="2"/>
                        </a:rPr>
                        <a:t></a:t>
                      </a: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?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  <a:sym typeface="Symbol" pitchFamily="18" charset="2"/>
                      </a:endParaRPr>
                    </a:p>
                  </a:txBody>
                  <a:tcPr marT="45714" marB="4571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</a:t>
                      </a:r>
                      <a:r>
                        <a:rPr kumimoji="0" lang="en-US" sz="1800" b="0" i="0" u="none" strike="noStrike" cap="none" normalizeH="0" baseline="-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sym typeface="Symbol" pitchFamily="18" charset="2"/>
                        </a:rPr>
                        <a:t></a:t>
                      </a: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= </a:t>
                      </a:r>
                      <a:r>
                        <a:rPr kumimoji="0" lang="en-US" sz="1800" b="0" i="0" u="none" strike="noStrike" cap="none" normalizeH="0" baseline="-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sym typeface="Symbol" pitchFamily="18" charset="2"/>
                        </a:rPr>
                        <a:t> </a:t>
                      </a: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sym typeface="Symbol" pitchFamily="18" charset="2"/>
                        </a:rPr>
                        <a:t> {&lt;</a:t>
                      </a:r>
                      <a:r>
                        <a:rPr kumimoji="0" lang="en-US" sz="18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sym typeface="Symbol" pitchFamily="18" charset="2"/>
                        </a:rPr>
                        <a:t>M</a:t>
                      </a: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sym typeface="Symbol" pitchFamily="18" charset="2"/>
                        </a:rPr>
                        <a:t>&gt; : </a:t>
                      </a:r>
                      <a:r>
                        <a:rPr kumimoji="0" lang="en-US" sz="18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sym typeface="Symbol" pitchFamily="18" charset="2"/>
                        </a:rPr>
                        <a:t>M</a:t>
                      </a: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sym typeface="Symbol" pitchFamily="18" charset="2"/>
                        </a:rPr>
                        <a:t> accepts </a:t>
                      </a: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}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  <a:sym typeface="Symbol" pitchFamily="18" charset="2"/>
                      </a:endParaRPr>
                    </a:p>
                  </a:txBody>
                  <a:tcPr marT="45714" marB="4571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SD/D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4" marB="4571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4005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Is there any string that TM </a:t>
                      </a:r>
                      <a:r>
                        <a:rPr kumimoji="0" lang="en-US" sz="18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</a:t>
                      </a: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accepts?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4" marB="4571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</a:t>
                      </a:r>
                      <a:r>
                        <a:rPr kumimoji="0" lang="en-US" sz="1800" b="0" i="0" u="none" strike="noStrike" cap="none" normalizeH="0" baseline="-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ANY</a:t>
                      </a: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{&lt;</a:t>
                      </a:r>
                      <a:r>
                        <a:rPr kumimoji="0" lang="en-US" sz="18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</a:t>
                      </a: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&gt; : there exists at least one string that TM </a:t>
                      </a:r>
                      <a:r>
                        <a:rPr kumimoji="0" lang="en-US" sz="18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</a:t>
                      </a: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accepts }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4" marB="4571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SD/D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4" marB="4571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3462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86864" name="Group 144"/>
          <p:cNvGraphicFramePr>
            <a:graphicFrameLocks noGrp="1"/>
          </p:cNvGraphicFramePr>
          <p:nvPr/>
        </p:nvGraphicFramePr>
        <p:xfrm>
          <a:off x="838200" y="533400"/>
          <a:ext cx="8077200" cy="1341492"/>
        </p:xfrm>
        <a:graphic>
          <a:graphicData uri="http://schemas.openxmlformats.org/drawingml/2006/table">
            <a:tbl>
              <a:tblPr/>
              <a:tblGrid>
                <a:gridCol w="3754438"/>
                <a:gridCol w="3332162"/>
                <a:gridCol w="990600"/>
              </a:tblGrid>
              <a:tr h="70144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Does TM </a:t>
                      </a:r>
                      <a:r>
                        <a:rPr kumimoji="0" lang="en-US" sz="18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</a:t>
                      </a: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accept all strings?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5" marB="4570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</a:t>
                      </a:r>
                      <a:r>
                        <a:rPr kumimoji="0" lang="en-US" sz="1800" b="0" i="0" u="none" strike="noStrike" cap="none" normalizeH="0" baseline="-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ALL</a:t>
                      </a: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=  {&lt;</a:t>
                      </a:r>
                      <a:r>
                        <a:rPr kumimoji="0" lang="en-US" sz="18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</a:t>
                      </a: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&gt; : </a:t>
                      </a:r>
                      <a:r>
                        <a:rPr kumimoji="0" lang="en-US" sz="18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L</a:t>
                      </a: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</a:t>
                      </a:r>
                      <a:r>
                        <a:rPr kumimoji="0" lang="en-US" sz="18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</a:t>
                      </a: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) = </a:t>
                      </a: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sym typeface="Symbol" pitchFamily="18" charset="2"/>
                        </a:rPr>
                        <a:t></a:t>
                      </a: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*}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  <a:sym typeface="Symbol" pitchFamily="18" charset="2"/>
                      </a:endParaRPr>
                    </a:p>
                  </a:txBody>
                  <a:tcPr marT="45705" marB="4570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sym typeface="Symbol" pitchFamily="18" charset="2"/>
                        </a:rPr>
                        <a:t></a:t>
                      </a: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SD 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  <a:sym typeface="Symbol" pitchFamily="18" charset="2"/>
                      </a:endParaRPr>
                    </a:p>
                  </a:txBody>
                  <a:tcPr marT="45705" marB="4570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3999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Do TMs </a:t>
                      </a:r>
                      <a:r>
                        <a:rPr kumimoji="0" lang="en-US" sz="18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</a:t>
                      </a:r>
                      <a:r>
                        <a:rPr kumimoji="0" lang="en-US" sz="1800" b="0" i="0" u="none" strike="noStrike" cap="none" normalizeH="0" baseline="-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</a:t>
                      </a: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and </a:t>
                      </a:r>
                      <a:r>
                        <a:rPr kumimoji="0" lang="en-US" sz="18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</a:t>
                      </a:r>
                      <a:r>
                        <a:rPr kumimoji="0" lang="en-US" sz="1800" b="0" i="0" u="none" strike="noStrike" cap="none" normalizeH="0" baseline="-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</a:t>
                      </a: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accept the same languages?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5" marB="4570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EqTMs  = {&lt;</a:t>
                      </a:r>
                      <a:r>
                        <a:rPr kumimoji="0" lang="en-US" sz="18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</a:t>
                      </a:r>
                      <a:r>
                        <a:rPr kumimoji="0" lang="en-US" sz="1800" b="0" i="0" u="none" strike="noStrike" cap="none" normalizeH="0" baseline="-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</a:t>
                      </a: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kumimoji="0" lang="en-US" sz="18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</a:t>
                      </a:r>
                      <a:r>
                        <a:rPr kumimoji="0" lang="en-US" sz="1800" b="0" i="0" u="none" strike="noStrike" cap="none" normalizeH="0" baseline="-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</a:t>
                      </a: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&gt; : </a:t>
                      </a:r>
                      <a:r>
                        <a:rPr kumimoji="0" lang="en-US" sz="18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L</a:t>
                      </a: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</a:t>
                      </a:r>
                      <a:r>
                        <a:rPr kumimoji="0" lang="en-US" sz="18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</a:t>
                      </a:r>
                      <a:r>
                        <a:rPr kumimoji="0" lang="en-US" sz="1800" b="0" i="0" u="none" strike="noStrike" cap="none" normalizeH="0" baseline="-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</a:t>
                      </a: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) = </a:t>
                      </a:r>
                      <a:r>
                        <a:rPr kumimoji="0" lang="en-US" sz="18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L</a:t>
                      </a: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</a:t>
                      </a:r>
                      <a:r>
                        <a:rPr kumimoji="0" lang="en-US" sz="18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</a:t>
                      </a:r>
                      <a:r>
                        <a:rPr kumimoji="0" lang="en-US" sz="1800" b="0" i="0" u="none" strike="noStrike" cap="none" normalizeH="0" baseline="-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</a:t>
                      </a: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)}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5" marB="4570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sym typeface="Symbol" pitchFamily="18" charset="2"/>
                        </a:rPr>
                        <a:t></a:t>
                      </a: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SD 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  <a:sym typeface="Symbol" pitchFamily="18" charset="2"/>
                      </a:endParaRPr>
                    </a:p>
                  </a:txBody>
                  <a:tcPr marT="45705" marB="4570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286866" name="Group 146"/>
          <p:cNvGraphicFramePr>
            <a:graphicFrameLocks noGrp="1"/>
          </p:cNvGraphicFramePr>
          <p:nvPr/>
        </p:nvGraphicFramePr>
        <p:xfrm>
          <a:off x="838200" y="2149475"/>
          <a:ext cx="8077200" cy="3384615"/>
        </p:xfrm>
        <a:graphic>
          <a:graphicData uri="http://schemas.openxmlformats.org/drawingml/2006/table">
            <a:tbl>
              <a:tblPr/>
              <a:tblGrid>
                <a:gridCol w="3754438"/>
                <a:gridCol w="3330575"/>
                <a:gridCol w="992187"/>
              </a:tblGrid>
              <a:tr h="64002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Does TM </a:t>
                      </a:r>
                      <a:r>
                        <a:rPr kumimoji="0" lang="en-US" sz="18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</a:t>
                      </a: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not halt on any string?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8" marB="4570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H</a:t>
                      </a:r>
                      <a:r>
                        <a:rPr kumimoji="0" lang="en-US" sz="18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sym typeface="Symbol" pitchFamily="18" charset="2"/>
                        </a:rPr>
                        <a:t></a:t>
                      </a:r>
                      <a:r>
                        <a:rPr kumimoji="0" lang="en-US" sz="18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ANY</a:t>
                      </a: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sym typeface="Symbol" pitchFamily="18" charset="2"/>
                        </a:rPr>
                        <a:t> = {&lt;</a:t>
                      </a:r>
                      <a:r>
                        <a:rPr kumimoji="0" lang="en-US" sz="18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sym typeface="Symbol" pitchFamily="18" charset="2"/>
                        </a:rPr>
                        <a:t>M</a:t>
                      </a: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sym typeface="Symbol" pitchFamily="18" charset="2"/>
                        </a:rPr>
                        <a:t>&gt; : there does not exist any string on which </a:t>
                      </a:r>
                      <a:r>
                        <a:rPr kumimoji="0" lang="en-US" sz="18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sym typeface="Symbol" pitchFamily="18" charset="2"/>
                        </a:rPr>
                        <a:t>M</a:t>
                      </a: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sym typeface="Symbol" pitchFamily="18" charset="2"/>
                        </a:rPr>
                        <a:t> halts}</a:t>
                      </a:r>
                      <a:r>
                        <a:rPr kumimoji="0" lang="en-US" sz="1800" b="0" i="0" u="none" strike="noStrike" cap="none" normalizeH="0" baseline="-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sym typeface="Symbol" pitchFamily="18" charset="2"/>
                        </a:rPr>
                        <a:t> </a:t>
                      </a:r>
                    </a:p>
                  </a:txBody>
                  <a:tcPr marT="45708" marB="4570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sym typeface="Symbol" pitchFamily="18" charset="2"/>
                        </a:rPr>
                        <a:t></a:t>
                      </a: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SD 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  <a:sym typeface="Symbol" pitchFamily="18" charset="2"/>
                      </a:endParaRPr>
                    </a:p>
                  </a:txBody>
                  <a:tcPr marT="45708" marB="4570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4002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Does TM </a:t>
                      </a:r>
                      <a:r>
                        <a:rPr kumimoji="0" lang="en-US" sz="18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</a:t>
                      </a: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not halt on its own description?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8" marB="4570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{&lt;</a:t>
                      </a:r>
                      <a:r>
                        <a:rPr kumimoji="0" lang="en-US" sz="18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</a:t>
                      </a: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&gt; : TM  </a:t>
                      </a:r>
                      <a:r>
                        <a:rPr kumimoji="0" lang="en-US" sz="18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</a:t>
                      </a: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does not halt on input &lt;</a:t>
                      </a:r>
                      <a:r>
                        <a:rPr kumimoji="0" lang="en-US" sz="18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</a:t>
                      </a: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&gt;}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8" marB="4570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sym typeface="Symbol" pitchFamily="18" charset="2"/>
                        </a:rPr>
                        <a:t></a:t>
                      </a: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SD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  <a:sym typeface="Symbol" pitchFamily="18" charset="2"/>
                      </a:endParaRPr>
                    </a:p>
                  </a:txBody>
                  <a:tcPr marT="45708" marB="4570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0150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Is TM </a:t>
                      </a:r>
                      <a:r>
                        <a:rPr kumimoji="0" lang="en-US" sz="18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</a:t>
                      </a: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minimal?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8" marB="4570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TM</a:t>
                      </a:r>
                      <a:r>
                        <a:rPr kumimoji="0" lang="en-US" sz="1800" b="0" i="0" u="none" strike="noStrike" cap="none" normalizeH="0" baseline="-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MIN</a:t>
                      </a: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= {&lt;</a:t>
                      </a:r>
                      <a:r>
                        <a:rPr kumimoji="0" lang="en-US" sz="18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</a:t>
                      </a: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&gt;: </a:t>
                      </a:r>
                      <a:r>
                        <a:rPr kumimoji="0" lang="en-US" sz="18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</a:t>
                      </a: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is minimal}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8" marB="4570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sym typeface="Symbol" pitchFamily="18" charset="2"/>
                        </a:rPr>
                        <a:t></a:t>
                      </a: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SD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  <a:sym typeface="Symbol" pitchFamily="18" charset="2"/>
                      </a:endParaRPr>
                    </a:p>
                  </a:txBody>
                  <a:tcPr marT="45708" marB="4570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0150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Is the language that TM </a:t>
                      </a:r>
                      <a:r>
                        <a:rPr kumimoji="0" lang="en-US" sz="18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</a:t>
                      </a: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accepts regular?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8" marB="4570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TMreg = {&lt;</a:t>
                      </a:r>
                      <a:r>
                        <a:rPr kumimoji="0" lang="en-US" sz="18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</a:t>
                      </a: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&gt; : </a:t>
                      </a:r>
                      <a:r>
                        <a:rPr kumimoji="0" lang="en-US" sz="18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L</a:t>
                      </a: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</a:t>
                      </a:r>
                      <a:r>
                        <a:rPr kumimoji="0" lang="en-US" sz="18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</a:t>
                      </a: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) is regular}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8" marB="4570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sym typeface="Symbol" pitchFamily="18" charset="2"/>
                        </a:rPr>
                        <a:t></a:t>
                      </a: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SD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  <a:sym typeface="Symbol" pitchFamily="18" charset="2"/>
                      </a:endParaRPr>
                    </a:p>
                  </a:txBody>
                  <a:tcPr marT="45708" marB="4570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0150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Does TM </a:t>
                      </a:r>
                      <a:r>
                        <a:rPr kumimoji="0" lang="en-US" sz="18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</a:t>
                      </a: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accept the language A</a:t>
                      </a:r>
                      <a:r>
                        <a:rPr kumimoji="0" lang="en-US" sz="18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</a:t>
                      </a: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</a:t>
                      </a:r>
                      <a:r>
                        <a:rPr kumimoji="0" lang="en-US" sz="18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</a:t>
                      </a: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?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8" marB="4570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</a:t>
                      </a:r>
                      <a:r>
                        <a:rPr kumimoji="0" lang="en-US" sz="1800" b="0" i="0" u="none" strike="noStrike" cap="none" normalizeH="0" baseline="-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anbn</a:t>
                      </a: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=  {&lt;</a:t>
                      </a:r>
                      <a:r>
                        <a:rPr kumimoji="0" lang="en-US" sz="18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</a:t>
                      </a: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&gt; : </a:t>
                      </a:r>
                      <a:r>
                        <a:rPr kumimoji="0" lang="en-US" sz="18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L</a:t>
                      </a: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</a:t>
                      </a:r>
                      <a:r>
                        <a:rPr kumimoji="0" lang="en-US" sz="18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</a:t>
                      </a: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) = A</a:t>
                      </a:r>
                      <a:r>
                        <a:rPr kumimoji="0" lang="en-US" sz="18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</a:t>
                      </a: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</a:t>
                      </a:r>
                      <a:r>
                        <a:rPr kumimoji="0" lang="en-US" sz="18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</a:t>
                      </a: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}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8" marB="4570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sym typeface="Symbol" pitchFamily="18" charset="2"/>
                        </a:rPr>
                        <a:t></a:t>
                      </a: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SD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  <a:sym typeface="Symbol" pitchFamily="18" charset="2"/>
                      </a:endParaRPr>
                    </a:p>
                  </a:txBody>
                  <a:tcPr marT="45708" marB="4570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08973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ext Box 2"/>
          <p:cNvSpPr txBox="1">
            <a:spLocks noChangeArrowheads="1"/>
          </p:cNvSpPr>
          <p:nvPr/>
        </p:nvSpPr>
        <p:spPr bwMode="auto">
          <a:xfrm>
            <a:off x="838200" y="838200"/>
            <a:ext cx="8077200" cy="5273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sz="2000" b="1"/>
              <a:t> 	IN				SD			OUT</a:t>
            </a:r>
            <a:endParaRPr lang="en-US" sz="2000"/>
          </a:p>
          <a:p>
            <a:pPr eaLnBrk="1" hangingPunct="1"/>
            <a:r>
              <a:rPr lang="en-US" sz="2000"/>
              <a:t>Semideciding TM		 H  			Reduction   </a:t>
            </a:r>
          </a:p>
          <a:p>
            <a:pPr eaLnBrk="1" hangingPunct="1"/>
            <a:r>
              <a:rPr lang="en-US" sz="2000"/>
              <a:t>Enumerable					 </a:t>
            </a:r>
          </a:p>
          <a:p>
            <a:pPr eaLnBrk="1" hangingPunct="1"/>
            <a:r>
              <a:rPr lang="en-US" sz="2000"/>
              <a:t>Unrestricted grammar</a:t>
            </a:r>
          </a:p>
          <a:p>
            <a:pPr eaLnBrk="1" hangingPunct="1"/>
            <a:r>
              <a:rPr lang="en-US" sz="2000" b="1"/>
              <a:t>					 D			</a:t>
            </a:r>
            <a:endParaRPr lang="en-US" sz="2000"/>
          </a:p>
          <a:p>
            <a:pPr eaLnBrk="1" hangingPunct="1"/>
            <a:r>
              <a:rPr lang="en-US" sz="2000"/>
              <a:t>Deciding TM		          A</a:t>
            </a:r>
            <a:r>
              <a:rPr lang="en-US" sz="2000" baseline="30000"/>
              <a:t>n</a:t>
            </a:r>
            <a:r>
              <a:rPr lang="en-US" sz="2000"/>
              <a:t>B</a:t>
            </a:r>
            <a:r>
              <a:rPr lang="en-US" sz="2000" baseline="30000"/>
              <a:t>n</a:t>
            </a:r>
            <a:r>
              <a:rPr lang="en-US" sz="2000"/>
              <a:t>C</a:t>
            </a:r>
            <a:r>
              <a:rPr lang="en-US" sz="2000" baseline="30000"/>
              <a:t>n</a:t>
            </a:r>
            <a:r>
              <a:rPr lang="en-US" sz="2000"/>
              <a:t>  			Diagonalize</a:t>
            </a:r>
          </a:p>
          <a:p>
            <a:pPr eaLnBrk="1" hangingPunct="1"/>
            <a:r>
              <a:rPr lang="en-US" sz="2000"/>
              <a:t>Lexico. enum	</a:t>
            </a:r>
            <a:r>
              <a:rPr lang="en-US" sz="2000" baseline="30000"/>
              <a:t>					</a:t>
            </a:r>
            <a:r>
              <a:rPr lang="en-US" sz="2000"/>
              <a:t>Reduction</a:t>
            </a:r>
          </a:p>
          <a:p>
            <a:pPr eaLnBrk="1" hangingPunct="1"/>
            <a:r>
              <a:rPr lang="en-US" sz="2000" i="1"/>
              <a:t>L</a:t>
            </a:r>
            <a:r>
              <a:rPr lang="en-US" sz="2000"/>
              <a:t> and </a:t>
            </a:r>
            <a:r>
              <a:rPr lang="en-US" sz="2000">
                <a:sym typeface="Symbol" panose="05050102010706020507" pitchFamily="18" charset="2"/>
              </a:rPr>
              <a:t></a:t>
            </a:r>
            <a:r>
              <a:rPr lang="en-US" sz="2000" i="1">
                <a:sym typeface="Symbol" panose="05050102010706020507" pitchFamily="18" charset="2"/>
              </a:rPr>
              <a:t>L</a:t>
            </a:r>
            <a:r>
              <a:rPr lang="en-US" sz="2000">
                <a:sym typeface="Symbol" panose="05050102010706020507" pitchFamily="18" charset="2"/>
              </a:rPr>
              <a:t> in SD</a:t>
            </a:r>
          </a:p>
          <a:p>
            <a:pPr eaLnBrk="1" hangingPunct="1"/>
            <a:endParaRPr lang="en-US" sz="2000"/>
          </a:p>
          <a:p>
            <a:pPr eaLnBrk="1" hangingPunct="1"/>
            <a:r>
              <a:rPr lang="en-US" sz="2000"/>
              <a:t>		     		     </a:t>
            </a:r>
            <a:r>
              <a:rPr lang="en-US" sz="2000" b="1"/>
              <a:t>Context-Free</a:t>
            </a:r>
            <a:r>
              <a:rPr lang="en-US" sz="2000"/>
              <a:t>		</a:t>
            </a:r>
          </a:p>
          <a:p>
            <a:pPr eaLnBrk="1" hangingPunct="1"/>
            <a:r>
              <a:rPr lang="en-US" sz="2000"/>
              <a:t>CF grammar		            A</a:t>
            </a:r>
            <a:r>
              <a:rPr lang="en-US" sz="2000" baseline="30000"/>
              <a:t>n</a:t>
            </a:r>
            <a:r>
              <a:rPr lang="en-US" sz="2000"/>
              <a:t>B</a:t>
            </a:r>
            <a:r>
              <a:rPr lang="en-US" sz="2000" baseline="30000"/>
              <a:t>n			</a:t>
            </a:r>
            <a:r>
              <a:rPr lang="en-US" sz="2000"/>
              <a:t>Pumping</a:t>
            </a:r>
          </a:p>
          <a:p>
            <a:pPr eaLnBrk="1" hangingPunct="1"/>
            <a:r>
              <a:rPr lang="en-US" sz="2000"/>
              <a:t>PDA							Closure</a:t>
            </a:r>
          </a:p>
          <a:p>
            <a:pPr eaLnBrk="1" hangingPunct="1"/>
            <a:r>
              <a:rPr lang="en-US" sz="2000"/>
              <a:t>Closure</a:t>
            </a:r>
          </a:p>
          <a:p>
            <a:pPr eaLnBrk="1" hangingPunct="1"/>
            <a:endParaRPr lang="en-US" sz="2000"/>
          </a:p>
          <a:p>
            <a:pPr eaLnBrk="1" hangingPunct="1"/>
            <a:r>
              <a:rPr lang="en-US" sz="2000"/>
              <a:t>				          </a:t>
            </a:r>
            <a:r>
              <a:rPr lang="en-US" sz="2000" b="1"/>
              <a:t>Regular</a:t>
            </a:r>
            <a:r>
              <a:rPr lang="en-US" sz="2000"/>
              <a:t>			</a:t>
            </a:r>
          </a:p>
          <a:p>
            <a:pPr eaLnBrk="1" hangingPunct="1"/>
            <a:r>
              <a:rPr lang="en-US" sz="2000"/>
              <a:t>Regular Expression                  </a:t>
            </a:r>
            <a:r>
              <a:rPr lang="en-US" sz="2000">
                <a:latin typeface="Courier New" panose="02070309020205020404" pitchFamily="49" charset="0"/>
              </a:rPr>
              <a:t>a</a:t>
            </a:r>
            <a:r>
              <a:rPr lang="en-US" sz="2000"/>
              <a:t>*</a:t>
            </a:r>
            <a:r>
              <a:rPr lang="en-US" sz="2000">
                <a:latin typeface="Courier New" panose="02070309020205020404" pitchFamily="49" charset="0"/>
              </a:rPr>
              <a:t>b</a:t>
            </a:r>
            <a:r>
              <a:rPr lang="en-US" sz="2000"/>
              <a:t>*			Pumping</a:t>
            </a:r>
          </a:p>
          <a:p>
            <a:pPr eaLnBrk="1" hangingPunct="1"/>
            <a:r>
              <a:rPr lang="en-US" sz="2000"/>
              <a:t>FSM							Closure</a:t>
            </a:r>
          </a:p>
        </p:txBody>
      </p:sp>
      <p:sp>
        <p:nvSpPr>
          <p:cNvPr id="32771" name="Rectangle 3"/>
          <p:cNvSpPr>
            <a:spLocks noChangeArrowheads="1"/>
          </p:cNvSpPr>
          <p:nvPr/>
        </p:nvSpPr>
        <p:spPr bwMode="auto">
          <a:xfrm>
            <a:off x="533400" y="76200"/>
            <a:ext cx="86106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sz="3600" b="1">
                <a:solidFill>
                  <a:schemeClr val="tx2"/>
                </a:solidFill>
              </a:rPr>
              <a:t>Language Summary</a:t>
            </a:r>
          </a:p>
        </p:txBody>
      </p:sp>
      <p:sp>
        <p:nvSpPr>
          <p:cNvPr id="32772" name="Oval 4"/>
          <p:cNvSpPr>
            <a:spLocks noChangeArrowheads="1"/>
          </p:cNvSpPr>
          <p:nvPr/>
        </p:nvSpPr>
        <p:spPr bwMode="auto">
          <a:xfrm>
            <a:off x="2895600" y="762000"/>
            <a:ext cx="3733800" cy="58674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32773" name="Oval 5"/>
          <p:cNvSpPr>
            <a:spLocks noChangeArrowheads="1"/>
          </p:cNvSpPr>
          <p:nvPr/>
        </p:nvSpPr>
        <p:spPr bwMode="auto">
          <a:xfrm>
            <a:off x="3429000" y="1752600"/>
            <a:ext cx="2667000" cy="46482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32774" name="Oval 6"/>
          <p:cNvSpPr>
            <a:spLocks noChangeArrowheads="1"/>
          </p:cNvSpPr>
          <p:nvPr/>
        </p:nvSpPr>
        <p:spPr bwMode="auto">
          <a:xfrm>
            <a:off x="3733800" y="2743200"/>
            <a:ext cx="2133600" cy="34290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32775" name="Oval 7"/>
          <p:cNvSpPr>
            <a:spLocks noChangeArrowheads="1"/>
          </p:cNvSpPr>
          <p:nvPr/>
        </p:nvSpPr>
        <p:spPr bwMode="auto">
          <a:xfrm>
            <a:off x="4114800" y="4267200"/>
            <a:ext cx="1371600" cy="17526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7049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>
          <a:xfrm>
            <a:off x="457200" y="-304800"/>
            <a:ext cx="8229600" cy="1143000"/>
          </a:xfrm>
        </p:spPr>
        <p:txBody>
          <a:bodyPr/>
          <a:lstStyle/>
          <a:p>
            <a:r>
              <a:rPr lang="en-US" dirty="0" smtClean="0"/>
              <a:t>Final Exam and Course evals</a:t>
            </a:r>
          </a:p>
        </p:txBody>
      </p:sp>
      <p:sp>
        <p:nvSpPr>
          <p:cNvPr id="6147" name="Content Placeholder 2"/>
          <p:cNvSpPr>
            <a:spLocks noGrp="1"/>
          </p:cNvSpPr>
          <p:nvPr>
            <p:ph idx="1"/>
          </p:nvPr>
        </p:nvSpPr>
        <p:spPr>
          <a:xfrm>
            <a:off x="609600" y="533400"/>
            <a:ext cx="8382000" cy="4648200"/>
          </a:xfrm>
        </p:spPr>
        <p:txBody>
          <a:bodyPr/>
          <a:lstStyle/>
          <a:p>
            <a:r>
              <a:rPr lang="en-US" sz="2400" dirty="0" smtClean="0"/>
              <a:t>Exam Wed 8 AM</a:t>
            </a:r>
          </a:p>
          <a:p>
            <a:r>
              <a:rPr lang="en-US" sz="2400" dirty="0" smtClean="0"/>
              <a:t>Covers </a:t>
            </a:r>
            <a:r>
              <a:rPr lang="en-US" sz="2400" dirty="0"/>
              <a:t>the entire term, but heavier emphasis on Turing Machines and decidability.</a:t>
            </a:r>
          </a:p>
          <a:p>
            <a:r>
              <a:rPr lang="en-US" sz="2400" b="1" dirty="0" smtClean="0"/>
              <a:t>Nothing </a:t>
            </a:r>
            <a:r>
              <a:rPr lang="en-US" sz="2400" b="1" dirty="0"/>
              <a:t>past Chapter </a:t>
            </a:r>
            <a:r>
              <a:rPr lang="en-US" sz="2400" b="1" dirty="0" smtClean="0"/>
              <a:t>22</a:t>
            </a:r>
            <a:endParaRPr lang="en-US" sz="2400" dirty="0"/>
          </a:p>
          <a:p>
            <a:r>
              <a:rPr lang="en-US" sz="2400" dirty="0" smtClean="0"/>
              <a:t>You </a:t>
            </a:r>
            <a:r>
              <a:rPr lang="en-US" sz="2400" dirty="0"/>
              <a:t>may bring four sheets of paper, plus the handout on TM macros</a:t>
            </a:r>
            <a:r>
              <a:rPr lang="en-US" sz="2400" dirty="0" smtClean="0"/>
              <a:t>.</a:t>
            </a:r>
          </a:p>
          <a:p>
            <a:pPr lvl="1"/>
            <a:r>
              <a:rPr lang="en-US" sz="2000" dirty="0" smtClean="0"/>
              <a:t>Suggestion:  include examples of the reductions we have used.  Most problems will use those reductions or variations on them.</a:t>
            </a:r>
            <a:endParaRPr lang="en-US" sz="2000" dirty="0"/>
          </a:p>
          <a:p>
            <a:r>
              <a:rPr lang="en-US" sz="2400" dirty="0" smtClean="0"/>
              <a:t>Course Evals:</a:t>
            </a:r>
          </a:p>
          <a:p>
            <a:pPr lvl="1"/>
            <a:r>
              <a:rPr lang="en-US" sz="2000" dirty="0" smtClean="0"/>
              <a:t>If 88% of students in your section complete the eval, 3% final exam bonus for everyone in your section.</a:t>
            </a:r>
          </a:p>
          <a:p>
            <a:pPr lvl="1"/>
            <a:r>
              <a:rPr lang="en-US" sz="2000" dirty="0" smtClean="0"/>
              <a:t>I don't care too much for numbers, numbers can't buy me anything.</a:t>
            </a:r>
          </a:p>
          <a:p>
            <a:pPr lvl="1"/>
            <a:r>
              <a:rPr lang="en-US" sz="2000" dirty="0" smtClean="0"/>
              <a:t>I do appreciate your comments on things that helped your learning, things that could have improved your </a:t>
            </a:r>
            <a:r>
              <a:rPr lang="en-US" sz="2000" dirty="0" smtClean="0"/>
              <a:t>learning, any way the course could be improved.</a:t>
            </a:r>
            <a:endParaRPr lang="en-US" sz="2000" dirty="0" smtClean="0"/>
          </a:p>
        </p:txBody>
      </p:sp>
    </p:spTree>
    <p:extLst>
      <p:ext uri="{BB962C8B-B14F-4D97-AF65-F5344CB8AC3E}">
        <p14:creationId xmlns:p14="http://schemas.microsoft.com/office/powerpoint/2010/main" val="2689758949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4"/>
          <p:cNvSpPr>
            <a:spLocks noChangeArrowheads="1"/>
          </p:cNvSpPr>
          <p:nvPr/>
        </p:nvSpPr>
        <p:spPr bwMode="auto">
          <a:xfrm>
            <a:off x="838200" y="2130425"/>
            <a:ext cx="8153400" cy="147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sz="4400" b="1">
                <a:solidFill>
                  <a:schemeClr val="tx2"/>
                </a:solidFill>
              </a:rPr>
              <a:t>Decidability of Languages That Do Not Ask Questions about Turing Machines</a:t>
            </a:r>
          </a:p>
        </p:txBody>
      </p:sp>
    </p:spTree>
    <p:extLst>
      <p:ext uri="{BB962C8B-B14F-4D97-AF65-F5344CB8AC3E}">
        <p14:creationId xmlns:p14="http://schemas.microsoft.com/office/powerpoint/2010/main" val="2297741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6"/>
          <p:cNvSpPr>
            <a:spLocks noChangeArrowheads="1"/>
          </p:cNvSpPr>
          <p:nvPr/>
        </p:nvSpPr>
        <p:spPr bwMode="auto">
          <a:xfrm>
            <a:off x="685800" y="228600"/>
            <a:ext cx="84582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sz="3600" b="1">
                <a:solidFill>
                  <a:schemeClr val="tx2"/>
                </a:solidFill>
              </a:rPr>
              <a:t>Undecidable Languages That Do Not Ask Questions About TMs</a:t>
            </a:r>
          </a:p>
        </p:txBody>
      </p:sp>
      <p:sp>
        <p:nvSpPr>
          <p:cNvPr id="34819" name="Text Box 113"/>
          <p:cNvSpPr txBox="1">
            <a:spLocks noChangeArrowheads="1"/>
          </p:cNvSpPr>
          <p:nvPr/>
        </p:nvSpPr>
        <p:spPr bwMode="auto">
          <a:xfrm>
            <a:off x="762000" y="1676400"/>
            <a:ext cx="8229600" cy="337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01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1" eaLnBrk="1" hangingPunct="1"/>
            <a:r>
              <a:rPr lang="en-US"/>
              <a:t>● </a:t>
            </a:r>
            <a:r>
              <a:rPr lang="en-US" sz="2400"/>
              <a:t>Diophantine Equations, Hilbert’s 10th Problem</a:t>
            </a:r>
          </a:p>
          <a:p>
            <a:pPr lvl="1" eaLnBrk="1" hangingPunct="1"/>
            <a:endParaRPr lang="en-US" sz="2400"/>
          </a:p>
          <a:p>
            <a:pPr lvl="1" eaLnBrk="1" hangingPunct="1"/>
            <a:r>
              <a:rPr lang="en-US"/>
              <a:t>● </a:t>
            </a:r>
            <a:r>
              <a:rPr lang="en-US" sz="2400"/>
              <a:t>Post Correspondence Problem</a:t>
            </a:r>
          </a:p>
          <a:p>
            <a:pPr lvl="1" eaLnBrk="1" hangingPunct="1"/>
            <a:endParaRPr lang="en-US" sz="2400"/>
          </a:p>
          <a:p>
            <a:pPr lvl="1" eaLnBrk="1" hangingPunct="1"/>
            <a:r>
              <a:rPr lang="en-US"/>
              <a:t>● </a:t>
            </a:r>
            <a:r>
              <a:rPr lang="en-US" sz="2400"/>
              <a:t>Tiling problems</a:t>
            </a:r>
          </a:p>
          <a:p>
            <a:pPr lvl="1" eaLnBrk="1" hangingPunct="1"/>
            <a:endParaRPr lang="en-US" sz="2400"/>
          </a:p>
          <a:p>
            <a:pPr lvl="1" eaLnBrk="1" hangingPunct="1"/>
            <a:r>
              <a:rPr lang="en-US"/>
              <a:t>● </a:t>
            </a:r>
            <a:r>
              <a:rPr lang="en-US" sz="2400"/>
              <a:t>Logical theories</a:t>
            </a:r>
          </a:p>
          <a:p>
            <a:pPr lvl="1" eaLnBrk="1" hangingPunct="1"/>
            <a:endParaRPr lang="en-US" sz="2400"/>
          </a:p>
          <a:p>
            <a:pPr lvl="1" eaLnBrk="1" hangingPunct="1"/>
            <a:r>
              <a:rPr lang="en-US"/>
              <a:t>● </a:t>
            </a:r>
            <a:r>
              <a:rPr lang="en-US" sz="2400"/>
              <a:t>Context-free languages</a:t>
            </a:r>
          </a:p>
        </p:txBody>
      </p:sp>
    </p:spTree>
    <p:extLst>
      <p:ext uri="{BB962C8B-B14F-4D97-AF65-F5344CB8AC3E}">
        <p14:creationId xmlns:p14="http://schemas.microsoft.com/office/powerpoint/2010/main" val="2199646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ext Box 4"/>
          <p:cNvSpPr txBox="1">
            <a:spLocks noChangeArrowheads="1"/>
          </p:cNvSpPr>
          <p:nvPr/>
        </p:nvSpPr>
        <p:spPr bwMode="auto">
          <a:xfrm>
            <a:off x="685800" y="914400"/>
            <a:ext cx="8229600" cy="539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Aft>
                <a:spcPct val="35000"/>
              </a:spcAft>
            </a:pPr>
            <a:r>
              <a:rPr lang="en-US" sz="2400"/>
              <a:t>  1. Given a CFL </a:t>
            </a:r>
            <a:r>
              <a:rPr lang="en-US" sz="2400" i="1"/>
              <a:t>L</a:t>
            </a:r>
            <a:r>
              <a:rPr lang="en-US" sz="2400"/>
              <a:t> and a string </a:t>
            </a:r>
            <a:r>
              <a:rPr lang="en-US" sz="2400" i="1"/>
              <a:t>s</a:t>
            </a:r>
            <a:r>
              <a:rPr lang="en-US" sz="2400"/>
              <a:t>, is </a:t>
            </a:r>
            <a:r>
              <a:rPr lang="en-US" sz="2400" i="1"/>
              <a:t>s</a:t>
            </a:r>
            <a:r>
              <a:rPr lang="en-US" sz="2400"/>
              <a:t> </a:t>
            </a:r>
            <a:r>
              <a:rPr lang="en-US" sz="2400">
                <a:sym typeface="Symbol" panose="05050102010706020507" pitchFamily="18" charset="2"/>
              </a:rPr>
              <a:t></a:t>
            </a:r>
            <a:r>
              <a:rPr lang="en-US" sz="2400"/>
              <a:t> </a:t>
            </a:r>
            <a:r>
              <a:rPr lang="en-US" sz="2400" i="1"/>
              <a:t>L</a:t>
            </a:r>
            <a:r>
              <a:rPr lang="en-US" sz="2400"/>
              <a:t>?</a:t>
            </a:r>
          </a:p>
          <a:p>
            <a:pPr eaLnBrk="1" hangingPunct="1">
              <a:spcAft>
                <a:spcPct val="35000"/>
              </a:spcAft>
            </a:pPr>
            <a:r>
              <a:rPr lang="en-US" sz="2400"/>
              <a:t>  2. Given a CFL </a:t>
            </a:r>
            <a:r>
              <a:rPr lang="en-US" sz="2400" i="1"/>
              <a:t>L</a:t>
            </a:r>
            <a:r>
              <a:rPr lang="en-US" sz="2400"/>
              <a:t>, is </a:t>
            </a:r>
            <a:r>
              <a:rPr lang="en-US" sz="2400" i="1"/>
              <a:t>L</a:t>
            </a:r>
            <a:r>
              <a:rPr lang="en-US" sz="2400"/>
              <a:t> = </a:t>
            </a:r>
            <a:r>
              <a:rPr lang="en-US" sz="2400">
                <a:sym typeface="Symbol" panose="05050102010706020507" pitchFamily="18" charset="2"/>
              </a:rPr>
              <a:t></a:t>
            </a:r>
            <a:r>
              <a:rPr lang="en-US" sz="2400"/>
              <a:t>?</a:t>
            </a:r>
          </a:p>
          <a:p>
            <a:pPr eaLnBrk="1" hangingPunct="1">
              <a:spcAft>
                <a:spcPct val="35000"/>
              </a:spcAft>
            </a:pPr>
            <a:r>
              <a:rPr lang="en-US" sz="2400"/>
              <a:t>  3. Given a CFL </a:t>
            </a:r>
            <a:r>
              <a:rPr lang="en-US" sz="2400" i="1"/>
              <a:t>L</a:t>
            </a:r>
            <a:r>
              <a:rPr lang="en-US" sz="2400"/>
              <a:t>, is </a:t>
            </a:r>
            <a:r>
              <a:rPr lang="en-US" sz="2400" i="1"/>
              <a:t>L</a:t>
            </a:r>
            <a:r>
              <a:rPr lang="en-US" sz="2400"/>
              <a:t> = </a:t>
            </a:r>
            <a:r>
              <a:rPr lang="en-US" sz="2400">
                <a:sym typeface="Symbol" panose="05050102010706020507" pitchFamily="18" charset="2"/>
              </a:rPr>
              <a:t></a:t>
            </a:r>
            <a:r>
              <a:rPr lang="en-US" sz="2400"/>
              <a:t>*?</a:t>
            </a:r>
          </a:p>
          <a:p>
            <a:pPr eaLnBrk="1" hangingPunct="1">
              <a:spcAft>
                <a:spcPct val="35000"/>
              </a:spcAft>
            </a:pPr>
            <a:r>
              <a:rPr lang="en-US" sz="2400"/>
              <a:t>  4. Given CFLs </a:t>
            </a:r>
            <a:r>
              <a:rPr lang="en-US" sz="2400" i="1"/>
              <a:t>L</a:t>
            </a:r>
            <a:r>
              <a:rPr lang="en-US" sz="2400" baseline="-25000"/>
              <a:t>1</a:t>
            </a:r>
            <a:r>
              <a:rPr lang="en-US" sz="2400"/>
              <a:t> and </a:t>
            </a:r>
            <a:r>
              <a:rPr lang="en-US" sz="2400" i="1"/>
              <a:t>L</a:t>
            </a:r>
            <a:r>
              <a:rPr lang="en-US" sz="2400" baseline="-25000"/>
              <a:t>2</a:t>
            </a:r>
            <a:r>
              <a:rPr lang="en-US" sz="2400"/>
              <a:t>, is </a:t>
            </a:r>
            <a:r>
              <a:rPr lang="en-US" sz="2400" i="1"/>
              <a:t>L</a:t>
            </a:r>
            <a:r>
              <a:rPr lang="en-US" sz="2400" baseline="-25000"/>
              <a:t>1</a:t>
            </a:r>
            <a:r>
              <a:rPr lang="en-US" sz="2400"/>
              <a:t> = </a:t>
            </a:r>
            <a:r>
              <a:rPr lang="en-US" sz="2400" i="1"/>
              <a:t>L</a:t>
            </a:r>
            <a:r>
              <a:rPr lang="en-US" sz="2400" baseline="-25000"/>
              <a:t>2</a:t>
            </a:r>
            <a:r>
              <a:rPr lang="en-US" sz="2400"/>
              <a:t>?</a:t>
            </a:r>
          </a:p>
          <a:p>
            <a:pPr eaLnBrk="1" hangingPunct="1">
              <a:spcAft>
                <a:spcPct val="35000"/>
              </a:spcAft>
            </a:pPr>
            <a:r>
              <a:rPr lang="en-US" sz="2400"/>
              <a:t>  5. Given CFLs </a:t>
            </a:r>
            <a:r>
              <a:rPr lang="en-US" sz="2400" i="1"/>
              <a:t>L</a:t>
            </a:r>
            <a:r>
              <a:rPr lang="en-US" sz="2400" baseline="-25000"/>
              <a:t>1</a:t>
            </a:r>
            <a:r>
              <a:rPr lang="en-US" sz="2400"/>
              <a:t> and </a:t>
            </a:r>
            <a:r>
              <a:rPr lang="en-US" sz="2400" i="1"/>
              <a:t>L</a:t>
            </a:r>
            <a:r>
              <a:rPr lang="en-US" sz="2400" baseline="-25000"/>
              <a:t>2</a:t>
            </a:r>
            <a:r>
              <a:rPr lang="en-US" sz="2400"/>
              <a:t>, is </a:t>
            </a:r>
            <a:r>
              <a:rPr lang="en-US" sz="2400" i="1"/>
              <a:t>L</a:t>
            </a:r>
            <a:r>
              <a:rPr lang="en-US" sz="2400" baseline="-25000"/>
              <a:t>1</a:t>
            </a:r>
            <a:r>
              <a:rPr lang="en-US" sz="2400"/>
              <a:t> </a:t>
            </a:r>
            <a:r>
              <a:rPr lang="en-US" sz="2400">
                <a:sym typeface="Symbol" panose="05050102010706020507" pitchFamily="18" charset="2"/>
              </a:rPr>
              <a:t></a:t>
            </a:r>
            <a:r>
              <a:rPr lang="en-US" sz="2400"/>
              <a:t> </a:t>
            </a:r>
            <a:r>
              <a:rPr lang="en-US" sz="2400" i="1"/>
              <a:t>L</a:t>
            </a:r>
            <a:r>
              <a:rPr lang="en-US" sz="2400" baseline="-25000"/>
              <a:t>2</a:t>
            </a:r>
            <a:r>
              <a:rPr lang="en-US" sz="2400"/>
              <a:t> ?</a:t>
            </a:r>
          </a:p>
          <a:p>
            <a:pPr eaLnBrk="1" hangingPunct="1">
              <a:spcAft>
                <a:spcPct val="35000"/>
              </a:spcAft>
            </a:pPr>
            <a:r>
              <a:rPr lang="en-US" sz="2400"/>
              <a:t>  6. Given a CFL </a:t>
            </a:r>
            <a:r>
              <a:rPr lang="en-US" sz="2400" i="1"/>
              <a:t>L</a:t>
            </a:r>
            <a:r>
              <a:rPr lang="en-US" sz="2400"/>
              <a:t>, is </a:t>
            </a:r>
            <a:r>
              <a:rPr lang="en-US" sz="2400">
                <a:sym typeface="Symbol" panose="05050102010706020507" pitchFamily="18" charset="2"/>
              </a:rPr>
              <a:t></a:t>
            </a:r>
            <a:r>
              <a:rPr lang="en-US" sz="2400" i="1"/>
              <a:t>L</a:t>
            </a:r>
            <a:r>
              <a:rPr lang="en-US" sz="2400"/>
              <a:t> context-free?</a:t>
            </a:r>
          </a:p>
          <a:p>
            <a:pPr eaLnBrk="1" hangingPunct="1">
              <a:spcAft>
                <a:spcPct val="35000"/>
              </a:spcAft>
            </a:pPr>
            <a:r>
              <a:rPr lang="en-US" sz="2400"/>
              <a:t>  7. Given a CFL </a:t>
            </a:r>
            <a:r>
              <a:rPr lang="en-US" sz="2400" i="1"/>
              <a:t>L</a:t>
            </a:r>
            <a:r>
              <a:rPr lang="en-US" sz="2400"/>
              <a:t>, is </a:t>
            </a:r>
            <a:r>
              <a:rPr lang="en-US" sz="2400" i="1"/>
              <a:t>L</a:t>
            </a:r>
            <a:r>
              <a:rPr lang="en-US" sz="2400"/>
              <a:t> regular?</a:t>
            </a:r>
          </a:p>
          <a:p>
            <a:pPr eaLnBrk="1" hangingPunct="1">
              <a:spcAft>
                <a:spcPct val="35000"/>
              </a:spcAft>
            </a:pPr>
            <a:r>
              <a:rPr lang="en-US" sz="2400"/>
              <a:t>  8. Given two CFLs </a:t>
            </a:r>
            <a:r>
              <a:rPr lang="en-US" sz="2400" i="1"/>
              <a:t>L</a:t>
            </a:r>
            <a:r>
              <a:rPr lang="en-US" sz="2400" baseline="-25000"/>
              <a:t>1</a:t>
            </a:r>
            <a:r>
              <a:rPr lang="en-US" sz="2400"/>
              <a:t> and </a:t>
            </a:r>
            <a:r>
              <a:rPr lang="en-US" sz="2400" i="1"/>
              <a:t>L</a:t>
            </a:r>
            <a:r>
              <a:rPr lang="en-US" sz="2400" baseline="-25000"/>
              <a:t>2</a:t>
            </a:r>
            <a:r>
              <a:rPr lang="en-US" sz="2400"/>
              <a:t>, is </a:t>
            </a:r>
            <a:r>
              <a:rPr lang="en-US" sz="2400" i="1"/>
              <a:t>L</a:t>
            </a:r>
            <a:r>
              <a:rPr lang="en-US" sz="2400" baseline="-25000"/>
              <a:t>1</a:t>
            </a:r>
            <a:r>
              <a:rPr lang="en-US" sz="2400"/>
              <a:t> </a:t>
            </a:r>
            <a:r>
              <a:rPr lang="en-US" sz="2400">
                <a:sym typeface="Symbol" panose="05050102010706020507" pitchFamily="18" charset="2"/>
              </a:rPr>
              <a:t></a:t>
            </a:r>
            <a:r>
              <a:rPr lang="en-US" sz="2400"/>
              <a:t> </a:t>
            </a:r>
            <a:r>
              <a:rPr lang="en-US" sz="2400" i="1"/>
              <a:t>L</a:t>
            </a:r>
            <a:r>
              <a:rPr lang="en-US" sz="2400" baseline="-25000"/>
              <a:t>2</a:t>
            </a:r>
            <a:r>
              <a:rPr lang="en-US" sz="2400"/>
              <a:t> = </a:t>
            </a:r>
            <a:r>
              <a:rPr lang="en-US" sz="2400">
                <a:sym typeface="Symbol" panose="05050102010706020507" pitchFamily="18" charset="2"/>
              </a:rPr>
              <a:t></a:t>
            </a:r>
            <a:r>
              <a:rPr lang="en-US" sz="2400"/>
              <a:t>?</a:t>
            </a:r>
          </a:p>
          <a:p>
            <a:pPr eaLnBrk="1" hangingPunct="1">
              <a:spcAft>
                <a:spcPct val="35000"/>
              </a:spcAft>
            </a:pPr>
            <a:r>
              <a:rPr lang="en-US" sz="2400"/>
              <a:t>  9. Given a CFL </a:t>
            </a:r>
            <a:r>
              <a:rPr lang="en-US" sz="2400" i="1"/>
              <a:t>L</a:t>
            </a:r>
            <a:r>
              <a:rPr lang="en-US" sz="2400"/>
              <a:t>, is </a:t>
            </a:r>
            <a:r>
              <a:rPr lang="en-US" sz="2400" i="1"/>
              <a:t>L</a:t>
            </a:r>
            <a:r>
              <a:rPr lang="en-US" sz="2400"/>
              <a:t> inherently ambiguous?</a:t>
            </a:r>
          </a:p>
          <a:p>
            <a:pPr eaLnBrk="1" hangingPunct="1">
              <a:spcAft>
                <a:spcPct val="35000"/>
              </a:spcAft>
            </a:pPr>
            <a:r>
              <a:rPr lang="en-US" sz="2400"/>
              <a:t>10. Given PDAs </a:t>
            </a:r>
            <a:r>
              <a:rPr lang="en-US" sz="2400" i="1"/>
              <a:t>M</a:t>
            </a:r>
            <a:r>
              <a:rPr lang="en-US" sz="2400" baseline="-25000"/>
              <a:t>1</a:t>
            </a:r>
            <a:r>
              <a:rPr lang="en-US" sz="2400"/>
              <a:t> and </a:t>
            </a:r>
            <a:r>
              <a:rPr lang="en-US" sz="2400" i="1"/>
              <a:t>M</a:t>
            </a:r>
            <a:r>
              <a:rPr lang="en-US" sz="2400" baseline="-25000"/>
              <a:t>2</a:t>
            </a:r>
            <a:r>
              <a:rPr lang="en-US" sz="2400"/>
              <a:t>, is </a:t>
            </a:r>
            <a:r>
              <a:rPr lang="en-US" sz="2400" i="1"/>
              <a:t>M</a:t>
            </a:r>
            <a:r>
              <a:rPr lang="en-US" sz="2400" baseline="-25000"/>
              <a:t>2</a:t>
            </a:r>
            <a:r>
              <a:rPr lang="en-US" sz="2400"/>
              <a:t> a minimization of </a:t>
            </a:r>
            <a:r>
              <a:rPr lang="en-US" sz="2400" i="1"/>
              <a:t>M</a:t>
            </a:r>
            <a:r>
              <a:rPr lang="en-US" sz="2400" baseline="-25000"/>
              <a:t>1</a:t>
            </a:r>
            <a:r>
              <a:rPr lang="en-US" sz="2400"/>
              <a:t>?  </a:t>
            </a:r>
          </a:p>
          <a:p>
            <a:pPr eaLnBrk="1" hangingPunct="1">
              <a:spcAft>
                <a:spcPct val="35000"/>
              </a:spcAft>
            </a:pPr>
            <a:r>
              <a:rPr lang="en-US" sz="2400"/>
              <a:t>11. Given a CFG </a:t>
            </a:r>
            <a:r>
              <a:rPr lang="en-US" sz="2400" i="1"/>
              <a:t>G</a:t>
            </a:r>
            <a:r>
              <a:rPr lang="en-US" sz="2400"/>
              <a:t>, is </a:t>
            </a:r>
            <a:r>
              <a:rPr lang="en-US" sz="2400" i="1"/>
              <a:t>G</a:t>
            </a:r>
            <a:r>
              <a:rPr lang="en-US" sz="2400"/>
              <a:t> ambiguous?</a:t>
            </a:r>
          </a:p>
        </p:txBody>
      </p:sp>
      <p:sp>
        <p:nvSpPr>
          <p:cNvPr id="35843" name="Rectangle 5"/>
          <p:cNvSpPr>
            <a:spLocks noChangeArrowheads="1"/>
          </p:cNvSpPr>
          <p:nvPr/>
        </p:nvSpPr>
        <p:spPr bwMode="auto">
          <a:xfrm>
            <a:off x="533400" y="76200"/>
            <a:ext cx="86106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sz="3600" b="1">
                <a:solidFill>
                  <a:schemeClr val="tx2"/>
                </a:solidFill>
              </a:rPr>
              <a:t>Context-Free Languages</a:t>
            </a:r>
            <a:r>
              <a:rPr lang="en-US" sz="3600">
                <a:solidFill>
                  <a:schemeClr val="tx2"/>
                </a:solidFill>
              </a:rPr>
              <a:t>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705600" y="1981200"/>
            <a:ext cx="2362200" cy="19383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2400" b="1" dirty="0">
                <a:solidFill>
                  <a:schemeClr val="accent5">
                    <a:lumMod val="50000"/>
                  </a:schemeClr>
                </a:solidFill>
                <a:latin typeface="Arial" charset="0"/>
              </a:rPr>
              <a:t>We examine a quick sketch of #3, glossing over a few details.</a:t>
            </a:r>
          </a:p>
        </p:txBody>
      </p:sp>
    </p:spTree>
    <p:extLst>
      <p:ext uri="{BB962C8B-B14F-4D97-AF65-F5344CB8AC3E}">
        <p14:creationId xmlns:p14="http://schemas.microsoft.com/office/powerpoint/2010/main" val="557546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ext Box 4"/>
          <p:cNvSpPr txBox="1">
            <a:spLocks noChangeArrowheads="1"/>
          </p:cNvSpPr>
          <p:nvPr/>
        </p:nvSpPr>
        <p:spPr bwMode="auto">
          <a:xfrm>
            <a:off x="838200" y="1143000"/>
            <a:ext cx="8077200" cy="556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sz="2400" dirty="0"/>
              <a:t>A </a:t>
            </a:r>
            <a:r>
              <a:rPr lang="en-US" sz="2400" b="1" i="1" dirty="0"/>
              <a:t>configuration</a:t>
            </a:r>
            <a:r>
              <a:rPr lang="en-US" sz="2400" dirty="0"/>
              <a:t> of a TM </a:t>
            </a:r>
            <a:r>
              <a:rPr lang="en-US" sz="2400" i="1" dirty="0"/>
              <a:t>M</a:t>
            </a:r>
            <a:r>
              <a:rPr lang="en-US" sz="2400" dirty="0"/>
              <a:t> is a 4 tuple:</a:t>
            </a:r>
          </a:p>
          <a:p>
            <a:pPr eaLnBrk="1" hangingPunct="1"/>
            <a:r>
              <a:rPr lang="en-US" sz="2400" dirty="0"/>
              <a:t>  (  </a:t>
            </a:r>
            <a:r>
              <a:rPr lang="en-US" sz="2400" i="1" dirty="0"/>
              <a:t>M</a:t>
            </a:r>
            <a:r>
              <a:rPr lang="en-US" sz="2400" dirty="0"/>
              <a:t>’s current state, </a:t>
            </a:r>
          </a:p>
          <a:p>
            <a:pPr eaLnBrk="1" hangingPunct="1"/>
            <a:r>
              <a:rPr lang="en-US" sz="2400" dirty="0"/>
              <a:t>     the nonblank portion of the tape before the read head, </a:t>
            </a:r>
          </a:p>
          <a:p>
            <a:pPr eaLnBrk="1" hangingPunct="1"/>
            <a:r>
              <a:rPr lang="en-US" sz="2400" dirty="0"/>
              <a:t>     the character under the read head, </a:t>
            </a:r>
          </a:p>
          <a:p>
            <a:pPr eaLnBrk="1" hangingPunct="1"/>
            <a:r>
              <a:rPr lang="en-US" sz="2400" dirty="0"/>
              <a:t>     the nonblank portion of the tape after the read head).</a:t>
            </a:r>
          </a:p>
          <a:p>
            <a:pPr eaLnBrk="1" hangingPunct="1"/>
            <a:endParaRPr lang="en-US" sz="2400" dirty="0"/>
          </a:p>
          <a:p>
            <a:pPr eaLnBrk="1" hangingPunct="1"/>
            <a:endParaRPr lang="en-US" sz="2400" dirty="0"/>
          </a:p>
          <a:p>
            <a:pPr eaLnBrk="1" hangingPunct="1"/>
            <a:endParaRPr lang="en-US" sz="2400" dirty="0"/>
          </a:p>
          <a:p>
            <a:pPr eaLnBrk="1" hangingPunct="1"/>
            <a:r>
              <a:rPr lang="en-US" sz="2400" dirty="0"/>
              <a:t>A </a:t>
            </a:r>
            <a:r>
              <a:rPr lang="en-US" sz="2400" b="1" i="1" dirty="0"/>
              <a:t>computation</a:t>
            </a:r>
            <a:r>
              <a:rPr lang="en-US" sz="2400" dirty="0"/>
              <a:t> of </a:t>
            </a:r>
            <a:r>
              <a:rPr lang="en-US" sz="2400" i="1" dirty="0"/>
              <a:t>M</a:t>
            </a:r>
            <a:r>
              <a:rPr lang="en-US" sz="2400" dirty="0"/>
              <a:t> is a sequence of configurations:</a:t>
            </a:r>
          </a:p>
          <a:p>
            <a:pPr eaLnBrk="1" hangingPunct="1"/>
            <a:r>
              <a:rPr lang="en-US" sz="2400" dirty="0"/>
              <a:t>		 </a:t>
            </a:r>
            <a:r>
              <a:rPr lang="en-US" sz="2400" i="1" dirty="0"/>
              <a:t>C</a:t>
            </a:r>
            <a:r>
              <a:rPr lang="en-US" sz="2400" baseline="-25000" dirty="0"/>
              <a:t>0</a:t>
            </a:r>
            <a:r>
              <a:rPr lang="en-US" sz="2400" dirty="0"/>
              <a:t>, </a:t>
            </a:r>
            <a:r>
              <a:rPr lang="en-US" sz="2400" i="1" dirty="0"/>
              <a:t>C</a:t>
            </a:r>
            <a:r>
              <a:rPr lang="en-US" sz="2400" baseline="-25000" dirty="0"/>
              <a:t>1</a:t>
            </a:r>
            <a:r>
              <a:rPr lang="en-US" sz="2400" dirty="0"/>
              <a:t>, …, </a:t>
            </a:r>
            <a:r>
              <a:rPr lang="en-US" sz="2400" i="1" dirty="0"/>
              <a:t>C</a:t>
            </a:r>
            <a:r>
              <a:rPr lang="en-US" sz="2400" i="1" baseline="-25000" dirty="0"/>
              <a:t>n</a:t>
            </a:r>
            <a:r>
              <a:rPr lang="en-US" sz="2400" dirty="0"/>
              <a:t> for some </a:t>
            </a:r>
            <a:r>
              <a:rPr lang="en-US" sz="2400" i="1" dirty="0"/>
              <a:t>n</a:t>
            </a:r>
            <a:r>
              <a:rPr lang="en-US" sz="2400" dirty="0"/>
              <a:t> </a:t>
            </a:r>
            <a:r>
              <a:rPr lang="en-US" sz="2400" dirty="0">
                <a:sym typeface="Symbol" panose="05050102010706020507" pitchFamily="18" charset="2"/>
              </a:rPr>
              <a:t></a:t>
            </a:r>
            <a:r>
              <a:rPr lang="en-US" sz="2400" dirty="0"/>
              <a:t> 0 such that:</a:t>
            </a:r>
          </a:p>
          <a:p>
            <a:pPr eaLnBrk="1" hangingPunct="1"/>
            <a:endParaRPr lang="en-US" sz="2400" i="1" dirty="0"/>
          </a:p>
          <a:p>
            <a:pPr eaLnBrk="1" hangingPunct="1"/>
            <a:r>
              <a:rPr lang="en-US" sz="2400" dirty="0"/>
              <a:t>● </a:t>
            </a:r>
            <a:r>
              <a:rPr lang="en-US" sz="2400" i="1" dirty="0"/>
              <a:t>C</a:t>
            </a:r>
            <a:r>
              <a:rPr lang="en-US" sz="2400" baseline="-25000" dirty="0"/>
              <a:t>0</a:t>
            </a:r>
            <a:r>
              <a:rPr lang="en-US" sz="2400" dirty="0"/>
              <a:t> is the initial configuration of </a:t>
            </a:r>
            <a:r>
              <a:rPr lang="en-US" sz="2400" i="1" dirty="0"/>
              <a:t>M</a:t>
            </a:r>
            <a:r>
              <a:rPr lang="en-US" sz="2400" dirty="0"/>
              <a:t>, </a:t>
            </a:r>
            <a:endParaRPr lang="en-US" sz="2400" i="1" dirty="0"/>
          </a:p>
          <a:p>
            <a:pPr eaLnBrk="1" hangingPunct="1"/>
            <a:r>
              <a:rPr lang="en-US" sz="2400" dirty="0"/>
              <a:t>● </a:t>
            </a:r>
            <a:r>
              <a:rPr lang="en-US" sz="2400" i="1" dirty="0"/>
              <a:t>C</a:t>
            </a:r>
            <a:r>
              <a:rPr lang="en-US" sz="2400" i="1" baseline="-25000" dirty="0"/>
              <a:t>n</a:t>
            </a:r>
            <a:r>
              <a:rPr lang="en-US" sz="2400" dirty="0"/>
              <a:t> is a halting configuration of </a:t>
            </a:r>
            <a:r>
              <a:rPr lang="en-US" sz="2400" i="1" dirty="0"/>
              <a:t>M</a:t>
            </a:r>
            <a:r>
              <a:rPr lang="en-US" sz="2400" dirty="0"/>
              <a:t>, and: </a:t>
            </a:r>
            <a:endParaRPr lang="en-US" sz="2400" i="1" dirty="0"/>
          </a:p>
          <a:p>
            <a:pPr eaLnBrk="1" hangingPunct="1"/>
            <a:r>
              <a:rPr lang="en-US" sz="2400" dirty="0"/>
              <a:t>● </a:t>
            </a:r>
            <a:r>
              <a:rPr lang="en-US" sz="2400" i="1" dirty="0"/>
              <a:t>C</a:t>
            </a:r>
            <a:r>
              <a:rPr lang="en-US" sz="2400" baseline="-25000" dirty="0"/>
              <a:t>0</a:t>
            </a:r>
            <a:r>
              <a:rPr lang="en-US" sz="2400" dirty="0"/>
              <a:t> |-</a:t>
            </a:r>
            <a:r>
              <a:rPr lang="en-US" sz="2400" i="1" baseline="-25000" dirty="0"/>
              <a:t>M</a:t>
            </a:r>
            <a:r>
              <a:rPr lang="en-US" sz="2400" dirty="0"/>
              <a:t>  </a:t>
            </a:r>
            <a:r>
              <a:rPr lang="en-US" sz="2400" i="1" dirty="0"/>
              <a:t>C</a:t>
            </a:r>
            <a:r>
              <a:rPr lang="en-US" sz="2400" baseline="-25000" dirty="0"/>
              <a:t>1</a:t>
            </a:r>
            <a:r>
              <a:rPr lang="en-US" sz="2400" dirty="0"/>
              <a:t> |-</a:t>
            </a:r>
            <a:r>
              <a:rPr lang="en-US" sz="2400" i="1" baseline="-25000" dirty="0"/>
              <a:t>M</a:t>
            </a:r>
            <a:r>
              <a:rPr lang="en-US" sz="2400" dirty="0"/>
              <a:t>  </a:t>
            </a:r>
            <a:r>
              <a:rPr lang="en-US" sz="2400" i="1" dirty="0"/>
              <a:t>C</a:t>
            </a:r>
            <a:r>
              <a:rPr lang="en-US" sz="2400" baseline="-25000" dirty="0"/>
              <a:t>2</a:t>
            </a:r>
            <a:r>
              <a:rPr lang="en-US" sz="2400" dirty="0"/>
              <a:t> |-</a:t>
            </a:r>
            <a:r>
              <a:rPr lang="en-US" sz="2400" i="1" baseline="-25000" dirty="0"/>
              <a:t>M</a:t>
            </a:r>
            <a:r>
              <a:rPr lang="en-US" sz="2400" dirty="0"/>
              <a:t> … |-</a:t>
            </a:r>
            <a:r>
              <a:rPr lang="en-US" sz="2400" i="1" baseline="-25000" dirty="0"/>
              <a:t>M</a:t>
            </a:r>
            <a:r>
              <a:rPr lang="en-US" sz="2400" dirty="0"/>
              <a:t>  </a:t>
            </a:r>
            <a:r>
              <a:rPr lang="en-US" sz="2400" i="1" dirty="0"/>
              <a:t>C</a:t>
            </a:r>
            <a:r>
              <a:rPr lang="en-US" sz="2400" i="1" baseline="-25000" dirty="0"/>
              <a:t>n</a:t>
            </a:r>
            <a:r>
              <a:rPr lang="en-US" sz="2400" dirty="0"/>
              <a:t>.</a:t>
            </a:r>
          </a:p>
          <a:p>
            <a:pPr eaLnBrk="1" hangingPunct="1"/>
            <a:endParaRPr lang="en-US" sz="2400" dirty="0"/>
          </a:p>
        </p:txBody>
      </p:sp>
      <p:sp>
        <p:nvSpPr>
          <p:cNvPr id="36867" name="Rectangle 5"/>
          <p:cNvSpPr>
            <a:spLocks noChangeArrowheads="1"/>
          </p:cNvSpPr>
          <p:nvPr/>
        </p:nvSpPr>
        <p:spPr bwMode="auto">
          <a:xfrm>
            <a:off x="533400" y="76200"/>
            <a:ext cx="86106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sz="3600" b="1">
                <a:solidFill>
                  <a:schemeClr val="tx2"/>
                </a:solidFill>
              </a:rPr>
              <a:t>Reduction via Computation History</a:t>
            </a:r>
            <a:r>
              <a:rPr lang="en-US" sz="3600">
                <a:solidFill>
                  <a:schemeClr val="tx2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949622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ext Box 2"/>
          <p:cNvSpPr txBox="1">
            <a:spLocks noChangeArrowheads="1"/>
          </p:cNvSpPr>
          <p:nvPr/>
        </p:nvSpPr>
        <p:spPr bwMode="auto">
          <a:xfrm>
            <a:off x="533400" y="914400"/>
            <a:ext cx="8077200" cy="483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sz="2400" dirty="0"/>
              <a:t>A </a:t>
            </a:r>
            <a:r>
              <a:rPr lang="en-US" sz="2400" b="1" i="1" dirty="0"/>
              <a:t>computation history</a:t>
            </a:r>
            <a:r>
              <a:rPr lang="en-US" sz="2400" dirty="0"/>
              <a:t> encodes a computation:  </a:t>
            </a:r>
          </a:p>
          <a:p>
            <a:pPr eaLnBrk="1" hangingPunct="1"/>
            <a:endParaRPr lang="en-US" sz="2400" dirty="0"/>
          </a:p>
          <a:p>
            <a:pPr eaLnBrk="1" hangingPunct="1"/>
            <a:r>
              <a:rPr lang="en-US" sz="2400" dirty="0"/>
              <a:t>    (</a:t>
            </a:r>
            <a:r>
              <a:rPr lang="en-US" sz="2400" i="1" dirty="0"/>
              <a:t>s</a:t>
            </a:r>
            <a:r>
              <a:rPr lang="en-US" sz="2400" dirty="0"/>
              <a:t>, </a:t>
            </a:r>
            <a:r>
              <a:rPr lang="en-US" sz="2400" dirty="0">
                <a:sym typeface="Symbol" panose="05050102010706020507" pitchFamily="18" charset="2"/>
              </a:rPr>
              <a:t></a:t>
            </a:r>
            <a:r>
              <a:rPr lang="en-US" sz="2400" dirty="0"/>
              <a:t>, </a:t>
            </a:r>
            <a:r>
              <a:rPr lang="en-US" sz="2400" dirty="0">
                <a:latin typeface="Monotype Sorts"/>
              </a:rPr>
              <a:t>q</a:t>
            </a:r>
            <a:r>
              <a:rPr lang="en-US" sz="2400" dirty="0"/>
              <a:t>, </a:t>
            </a:r>
            <a:r>
              <a:rPr lang="en-US" sz="2400" i="1" dirty="0"/>
              <a:t>x</a:t>
            </a:r>
            <a:r>
              <a:rPr lang="en-US" sz="2400" dirty="0"/>
              <a:t>)(</a:t>
            </a:r>
            <a:r>
              <a:rPr lang="en-US" sz="2400" i="1" dirty="0"/>
              <a:t>q</a:t>
            </a:r>
            <a:r>
              <a:rPr lang="en-US" sz="2400" baseline="-25000" dirty="0"/>
              <a:t>1</a:t>
            </a:r>
            <a:r>
              <a:rPr lang="en-US" sz="2400" dirty="0"/>
              <a:t>, </a:t>
            </a:r>
            <a:r>
              <a:rPr lang="en-US" sz="2400" dirty="0">
                <a:sym typeface="Symbol" panose="05050102010706020507" pitchFamily="18" charset="2"/>
              </a:rPr>
              <a:t></a:t>
            </a:r>
            <a:r>
              <a:rPr lang="en-US" sz="2400" dirty="0"/>
              <a:t>, </a:t>
            </a:r>
            <a:r>
              <a:rPr lang="en-US" sz="2400" dirty="0">
                <a:latin typeface="Courier New" panose="02070309020205020404" pitchFamily="49" charset="0"/>
              </a:rPr>
              <a:t>a</a:t>
            </a:r>
            <a:r>
              <a:rPr lang="en-US" sz="2400" dirty="0"/>
              <a:t>, </a:t>
            </a:r>
            <a:r>
              <a:rPr lang="en-US" sz="2400" i="1" dirty="0"/>
              <a:t>z</a:t>
            </a:r>
            <a:r>
              <a:rPr lang="en-US" sz="2400" dirty="0"/>
              <a:t>)(    ….    )(    ….    )(</a:t>
            </a:r>
            <a:r>
              <a:rPr lang="en-US" sz="2400" i="1" dirty="0" err="1"/>
              <a:t>q</a:t>
            </a:r>
            <a:r>
              <a:rPr lang="en-US" sz="2400" i="1" baseline="-25000" dirty="0" err="1"/>
              <a:t>n</a:t>
            </a:r>
            <a:r>
              <a:rPr lang="en-US" sz="2400" dirty="0"/>
              <a:t>, </a:t>
            </a:r>
            <a:r>
              <a:rPr lang="en-US" sz="2400" i="1" dirty="0"/>
              <a:t>r</a:t>
            </a:r>
            <a:r>
              <a:rPr lang="en-US" sz="2400" dirty="0"/>
              <a:t>, </a:t>
            </a:r>
            <a:r>
              <a:rPr lang="en-US" sz="2400" i="1" dirty="0"/>
              <a:t>s</a:t>
            </a:r>
            <a:r>
              <a:rPr lang="en-US" sz="2400" dirty="0"/>
              <a:t>,</a:t>
            </a:r>
            <a:r>
              <a:rPr lang="en-US" sz="2400" i="1" dirty="0"/>
              <a:t> t</a:t>
            </a:r>
            <a:r>
              <a:rPr lang="en-US" sz="2400" dirty="0"/>
              <a:t>), </a:t>
            </a:r>
          </a:p>
          <a:p>
            <a:pPr eaLnBrk="1" hangingPunct="1"/>
            <a:r>
              <a:rPr lang="en-US" sz="2400" dirty="0"/>
              <a:t>		where </a:t>
            </a:r>
            <a:r>
              <a:rPr lang="en-US" sz="2400" i="1" dirty="0" err="1"/>
              <a:t>q</a:t>
            </a:r>
            <a:r>
              <a:rPr lang="en-US" sz="2400" i="1" baseline="-25000" dirty="0" err="1"/>
              <a:t>n</a:t>
            </a:r>
            <a:r>
              <a:rPr lang="en-US" sz="2400" dirty="0"/>
              <a:t> </a:t>
            </a:r>
            <a:r>
              <a:rPr lang="en-US" sz="2400" dirty="0">
                <a:sym typeface="Symbol" panose="05050102010706020507" pitchFamily="18" charset="2"/>
              </a:rPr>
              <a:t></a:t>
            </a:r>
            <a:r>
              <a:rPr lang="en-US" sz="2400" dirty="0"/>
              <a:t> </a:t>
            </a:r>
            <a:r>
              <a:rPr lang="en-US" sz="2400" i="1" dirty="0"/>
              <a:t>H</a:t>
            </a:r>
            <a:r>
              <a:rPr lang="en-US" sz="2400" i="1" baseline="-25000" dirty="0"/>
              <a:t>M</a:t>
            </a:r>
            <a:r>
              <a:rPr lang="en-US" sz="2400" dirty="0"/>
              <a:t>.</a:t>
            </a:r>
          </a:p>
          <a:p>
            <a:pPr eaLnBrk="1" hangingPunct="1"/>
            <a:endParaRPr lang="en-US" sz="2400" dirty="0"/>
          </a:p>
          <a:p>
            <a:pPr eaLnBrk="1" hangingPunct="1"/>
            <a:r>
              <a:rPr lang="en-US" sz="2400" dirty="0"/>
              <a:t>Example:</a:t>
            </a:r>
          </a:p>
          <a:p>
            <a:pPr eaLnBrk="1" hangingPunct="1"/>
            <a:endParaRPr lang="en-US" sz="2400" dirty="0"/>
          </a:p>
          <a:p>
            <a:pPr eaLnBrk="1" hangingPunct="1"/>
            <a:r>
              <a:rPr lang="en-US" sz="2400" dirty="0"/>
              <a:t> (</a:t>
            </a:r>
            <a:r>
              <a:rPr lang="en-US" sz="2400" i="1" dirty="0"/>
              <a:t>s</a:t>
            </a:r>
            <a:r>
              <a:rPr lang="en-US" sz="2400" dirty="0"/>
              <a:t>, </a:t>
            </a:r>
            <a:r>
              <a:rPr lang="en-US" sz="2400" dirty="0">
                <a:sym typeface="Symbol" panose="05050102010706020507" pitchFamily="18" charset="2"/>
              </a:rPr>
              <a:t></a:t>
            </a:r>
            <a:r>
              <a:rPr lang="en-US" sz="2400" dirty="0"/>
              <a:t>, </a:t>
            </a:r>
            <a:r>
              <a:rPr lang="en-US" sz="2400" dirty="0">
                <a:latin typeface="Monotype Sorts"/>
              </a:rPr>
              <a:t>q</a:t>
            </a:r>
            <a:r>
              <a:rPr lang="en-US" sz="2400" dirty="0"/>
              <a:t>, </a:t>
            </a:r>
            <a:r>
              <a:rPr lang="en-US" sz="2400" i="1" dirty="0"/>
              <a:t>x</a:t>
            </a:r>
            <a:r>
              <a:rPr lang="en-US" sz="2400" dirty="0"/>
              <a:t>) </a:t>
            </a:r>
          </a:p>
          <a:p>
            <a:pPr eaLnBrk="1" hangingPunct="1"/>
            <a:r>
              <a:rPr lang="en-US" sz="2400" dirty="0"/>
              <a:t>         … </a:t>
            </a:r>
          </a:p>
          <a:p>
            <a:pPr eaLnBrk="1" hangingPunct="1"/>
            <a:r>
              <a:rPr lang="en-US" sz="2400" dirty="0"/>
              <a:t> (</a:t>
            </a:r>
            <a:r>
              <a:rPr lang="en-US" sz="2400" i="1" dirty="0"/>
              <a:t>q</a:t>
            </a:r>
            <a:r>
              <a:rPr lang="en-US" sz="2400" baseline="-25000" dirty="0"/>
              <a:t>1</a:t>
            </a:r>
            <a:r>
              <a:rPr lang="en-US" sz="2400" dirty="0"/>
              <a:t>, </a:t>
            </a:r>
            <a:r>
              <a:rPr lang="en-US" sz="2400" dirty="0" err="1">
                <a:latin typeface="Courier New" panose="02070309020205020404" pitchFamily="49" charset="0"/>
              </a:rPr>
              <a:t>aaabbbaa</a:t>
            </a:r>
            <a:r>
              <a:rPr lang="en-US" sz="2400" dirty="0"/>
              <a:t>, </a:t>
            </a:r>
            <a:r>
              <a:rPr lang="en-US" sz="2400" dirty="0">
                <a:latin typeface="Courier New" panose="02070309020205020404" pitchFamily="49" charset="0"/>
              </a:rPr>
              <a:t>a</a:t>
            </a:r>
            <a:r>
              <a:rPr lang="en-US" sz="2400" dirty="0"/>
              <a:t>, </a:t>
            </a:r>
            <a:r>
              <a:rPr lang="en-US" sz="2400" dirty="0" err="1">
                <a:latin typeface="Courier New" panose="02070309020205020404" pitchFamily="49" charset="0"/>
              </a:rPr>
              <a:t>bbbbccc</a:t>
            </a:r>
            <a:r>
              <a:rPr lang="en-US" sz="2400" dirty="0"/>
              <a:t>)</a:t>
            </a:r>
          </a:p>
          <a:p>
            <a:pPr eaLnBrk="1" hangingPunct="1"/>
            <a:r>
              <a:rPr lang="en-US" sz="2400" dirty="0"/>
              <a:t> (</a:t>
            </a:r>
            <a:r>
              <a:rPr lang="en-US" sz="2400" i="1" dirty="0"/>
              <a:t>q</a:t>
            </a:r>
            <a:r>
              <a:rPr lang="en-US" sz="2400" baseline="-25000" dirty="0"/>
              <a:t>2</a:t>
            </a:r>
            <a:r>
              <a:rPr lang="en-US" sz="2400" dirty="0"/>
              <a:t>, </a:t>
            </a:r>
            <a:r>
              <a:rPr lang="en-US" sz="2400" dirty="0" err="1">
                <a:latin typeface="Courier New" panose="02070309020205020404" pitchFamily="49" charset="0"/>
              </a:rPr>
              <a:t>aaabbbaaa</a:t>
            </a:r>
            <a:r>
              <a:rPr lang="en-US" sz="2400" dirty="0"/>
              <a:t>, </a:t>
            </a:r>
            <a:r>
              <a:rPr lang="en-US" sz="2400" dirty="0">
                <a:latin typeface="Courier New" panose="02070309020205020404" pitchFamily="49" charset="0"/>
              </a:rPr>
              <a:t>b</a:t>
            </a:r>
            <a:r>
              <a:rPr lang="en-US" sz="2400" dirty="0"/>
              <a:t>, </a:t>
            </a:r>
            <a:r>
              <a:rPr lang="en-US" sz="2400" dirty="0" err="1">
                <a:latin typeface="Courier New" panose="02070309020205020404" pitchFamily="49" charset="0"/>
              </a:rPr>
              <a:t>bbbccc</a:t>
            </a:r>
            <a:r>
              <a:rPr lang="en-US" sz="2400" dirty="0"/>
              <a:t>)</a:t>
            </a:r>
          </a:p>
          <a:p>
            <a:pPr eaLnBrk="1" hangingPunct="1"/>
            <a:r>
              <a:rPr lang="en-US" sz="2400" dirty="0"/>
              <a:t>	     …</a:t>
            </a:r>
          </a:p>
          <a:p>
            <a:pPr eaLnBrk="1" hangingPunct="1"/>
            <a:endParaRPr lang="en-US" sz="2400" dirty="0"/>
          </a:p>
        </p:txBody>
      </p:sp>
      <p:sp>
        <p:nvSpPr>
          <p:cNvPr id="37891" name="Rectangle 3"/>
          <p:cNvSpPr>
            <a:spLocks noChangeArrowheads="1"/>
          </p:cNvSpPr>
          <p:nvPr/>
        </p:nvSpPr>
        <p:spPr bwMode="auto">
          <a:xfrm>
            <a:off x="533400" y="76200"/>
            <a:ext cx="86106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sz="3600" b="1">
                <a:solidFill>
                  <a:schemeClr val="tx2"/>
                </a:solidFill>
              </a:rPr>
              <a:t>Computation Histories</a:t>
            </a:r>
            <a:r>
              <a:rPr lang="en-US" sz="3600">
                <a:solidFill>
                  <a:schemeClr val="tx2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840257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ext Box 9"/>
          <p:cNvSpPr txBox="1">
            <a:spLocks noChangeArrowheads="1"/>
          </p:cNvSpPr>
          <p:nvPr/>
        </p:nvSpPr>
        <p:spPr bwMode="auto">
          <a:xfrm>
            <a:off x="762000" y="838200"/>
            <a:ext cx="8077200" cy="5116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sz="2200" dirty="0"/>
              <a:t>We show that CFG</a:t>
            </a:r>
            <a:r>
              <a:rPr lang="en-US" sz="2200" baseline="-25000" dirty="0"/>
              <a:t>ALL</a:t>
            </a:r>
            <a:r>
              <a:rPr lang="en-US" sz="2200" dirty="0"/>
              <a:t> is not in D by reduction from H:</a:t>
            </a:r>
          </a:p>
          <a:p>
            <a:pPr eaLnBrk="1" hangingPunct="1"/>
            <a:endParaRPr lang="en-US" sz="2200" i="1" dirty="0"/>
          </a:p>
          <a:p>
            <a:pPr eaLnBrk="1" hangingPunct="1"/>
            <a:r>
              <a:rPr lang="en-US" sz="2200" i="1" dirty="0"/>
              <a:t>R</a:t>
            </a:r>
            <a:r>
              <a:rPr lang="en-US" sz="2200" dirty="0"/>
              <a:t> will build  </a:t>
            </a:r>
            <a:r>
              <a:rPr lang="en-US" sz="2200" i="1" dirty="0"/>
              <a:t>G</a:t>
            </a:r>
            <a:r>
              <a:rPr lang="en-US" sz="2200" dirty="0"/>
              <a:t> to generate the language </a:t>
            </a:r>
            <a:r>
              <a:rPr lang="en-US" sz="2200" i="1" dirty="0"/>
              <a:t>L</a:t>
            </a:r>
            <a:r>
              <a:rPr lang="en-US" sz="2200" dirty="0"/>
              <a:t># composed of:</a:t>
            </a:r>
          </a:p>
          <a:p>
            <a:pPr eaLnBrk="1" hangingPunct="1"/>
            <a:endParaRPr lang="en-US" sz="2200" dirty="0"/>
          </a:p>
          <a:p>
            <a:pPr eaLnBrk="1" hangingPunct="1"/>
            <a:r>
              <a:rPr lang="en-US" dirty="0">
                <a:sym typeface="Symbol" panose="05050102010706020507" pitchFamily="18" charset="2"/>
              </a:rPr>
              <a:t> </a:t>
            </a:r>
            <a:r>
              <a:rPr lang="en-US" sz="2200" dirty="0"/>
              <a:t>all strings in </a:t>
            </a:r>
            <a:r>
              <a:rPr lang="en-US" sz="2200" dirty="0">
                <a:sym typeface="Symbol" panose="05050102010706020507" pitchFamily="18" charset="2"/>
              </a:rPr>
              <a:t></a:t>
            </a:r>
            <a:r>
              <a:rPr lang="en-US" sz="2200" dirty="0"/>
              <a:t>*,</a:t>
            </a:r>
          </a:p>
          <a:p>
            <a:pPr eaLnBrk="1" hangingPunct="1"/>
            <a:r>
              <a:rPr lang="en-US" dirty="0">
                <a:sym typeface="Symbol" panose="05050102010706020507" pitchFamily="18" charset="2"/>
              </a:rPr>
              <a:t> </a:t>
            </a:r>
            <a:r>
              <a:rPr lang="en-US" sz="2200" b="1" i="1" dirty="0"/>
              <a:t>except</a:t>
            </a:r>
            <a:r>
              <a:rPr lang="en-US" sz="2200" dirty="0"/>
              <a:t> any that represent a computation history of </a:t>
            </a:r>
            <a:r>
              <a:rPr lang="en-US" sz="2200" i="1" dirty="0"/>
              <a:t>M</a:t>
            </a:r>
            <a:r>
              <a:rPr lang="en-US" sz="2200" dirty="0"/>
              <a:t> on </a:t>
            </a:r>
            <a:r>
              <a:rPr lang="en-US" sz="2200" i="1" dirty="0"/>
              <a:t>w</a:t>
            </a:r>
            <a:r>
              <a:rPr lang="en-US" sz="2200" dirty="0"/>
              <a:t>.  </a:t>
            </a:r>
          </a:p>
          <a:p>
            <a:pPr eaLnBrk="1" hangingPunct="1"/>
            <a:endParaRPr lang="en-US" sz="2200" dirty="0"/>
          </a:p>
          <a:p>
            <a:pPr eaLnBrk="1" hangingPunct="1"/>
            <a:endParaRPr lang="en-US" sz="2200" dirty="0"/>
          </a:p>
          <a:p>
            <a:pPr eaLnBrk="1" hangingPunct="1"/>
            <a:r>
              <a:rPr lang="en-US" sz="2200" dirty="0"/>
              <a:t>Then:</a:t>
            </a:r>
          </a:p>
          <a:p>
            <a:pPr eaLnBrk="1" hangingPunct="1"/>
            <a:r>
              <a:rPr lang="en-US" sz="2200" dirty="0">
                <a:sym typeface="Symbol" panose="05050102010706020507" pitchFamily="18" charset="2"/>
              </a:rPr>
              <a:t> </a:t>
            </a:r>
            <a:r>
              <a:rPr lang="en-US" sz="2200" dirty="0"/>
              <a:t>If </a:t>
            </a:r>
            <a:r>
              <a:rPr lang="en-US" sz="2200" i="1" dirty="0"/>
              <a:t>M</a:t>
            </a:r>
            <a:r>
              <a:rPr lang="en-US" sz="2200" dirty="0"/>
              <a:t> does not halt on </a:t>
            </a:r>
            <a:r>
              <a:rPr lang="en-US" sz="2200" i="1" dirty="0"/>
              <a:t>w</a:t>
            </a:r>
            <a:r>
              <a:rPr lang="en-US" sz="2200" dirty="0"/>
              <a:t>, there are no computation histories of </a:t>
            </a:r>
            <a:r>
              <a:rPr lang="en-US" sz="2200" i="1" dirty="0"/>
              <a:t>M</a:t>
            </a:r>
            <a:r>
              <a:rPr lang="en-US" sz="2200" dirty="0"/>
              <a:t> on </a:t>
            </a:r>
            <a:r>
              <a:rPr lang="en-US" sz="2200" i="1" dirty="0"/>
              <a:t>w</a:t>
            </a:r>
            <a:r>
              <a:rPr lang="en-US" sz="2200" dirty="0"/>
              <a:t> so </a:t>
            </a:r>
            <a:r>
              <a:rPr lang="en-US" sz="2200" i="1" dirty="0"/>
              <a:t>G</a:t>
            </a:r>
            <a:r>
              <a:rPr lang="en-US" sz="2200" dirty="0"/>
              <a:t> generates </a:t>
            </a:r>
            <a:r>
              <a:rPr lang="en-US" sz="2200" dirty="0">
                <a:sym typeface="Symbol" panose="05050102010706020507" pitchFamily="18" charset="2"/>
              </a:rPr>
              <a:t></a:t>
            </a:r>
            <a:r>
              <a:rPr lang="en-US" sz="2200" dirty="0"/>
              <a:t>* and </a:t>
            </a:r>
            <a:r>
              <a:rPr lang="en-US" sz="2200" i="1" dirty="0"/>
              <a:t>Oracle</a:t>
            </a:r>
            <a:r>
              <a:rPr lang="en-US" sz="2200" dirty="0"/>
              <a:t>  will accept.  </a:t>
            </a:r>
          </a:p>
          <a:p>
            <a:pPr eaLnBrk="1" hangingPunct="1"/>
            <a:endParaRPr lang="en-US" sz="2200" dirty="0"/>
          </a:p>
          <a:p>
            <a:pPr eaLnBrk="1" hangingPunct="1"/>
            <a:r>
              <a:rPr lang="en-US" dirty="0">
                <a:sym typeface="Symbol" panose="05050102010706020507" pitchFamily="18" charset="2"/>
              </a:rPr>
              <a:t> </a:t>
            </a:r>
            <a:r>
              <a:rPr lang="en-US" sz="2200" dirty="0"/>
              <a:t>If there exists a computation history of </a:t>
            </a:r>
            <a:r>
              <a:rPr lang="en-US" sz="2200" i="1" dirty="0"/>
              <a:t>M</a:t>
            </a:r>
            <a:r>
              <a:rPr lang="en-US" sz="2200" dirty="0"/>
              <a:t> on </a:t>
            </a:r>
            <a:r>
              <a:rPr lang="en-US" sz="2200" i="1" dirty="0"/>
              <a:t>w</a:t>
            </a:r>
            <a:r>
              <a:rPr lang="en-US" sz="2200" dirty="0"/>
              <a:t>, there will be a string that </a:t>
            </a:r>
            <a:r>
              <a:rPr lang="en-US" sz="2200" i="1" dirty="0"/>
              <a:t>G</a:t>
            </a:r>
            <a:r>
              <a:rPr lang="en-US" sz="2200" dirty="0"/>
              <a:t> will not generate; </a:t>
            </a:r>
            <a:r>
              <a:rPr lang="en-US" sz="2200" i="1" dirty="0"/>
              <a:t>Oracle</a:t>
            </a:r>
            <a:r>
              <a:rPr lang="en-US" sz="2200" dirty="0"/>
              <a:t> will reject.  </a:t>
            </a:r>
          </a:p>
          <a:p>
            <a:pPr eaLnBrk="1" hangingPunct="1"/>
            <a:endParaRPr lang="en-US" sz="2200" i="1" dirty="0"/>
          </a:p>
        </p:txBody>
      </p:sp>
      <p:sp>
        <p:nvSpPr>
          <p:cNvPr id="38915" name="Rectangle 10"/>
          <p:cNvSpPr>
            <a:spLocks noChangeArrowheads="1"/>
          </p:cNvSpPr>
          <p:nvPr/>
        </p:nvSpPr>
        <p:spPr bwMode="auto">
          <a:xfrm>
            <a:off x="533400" y="76200"/>
            <a:ext cx="8610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sz="2700" b="1" dirty="0">
                <a:solidFill>
                  <a:schemeClr val="tx2"/>
                </a:solidFill>
              </a:rPr>
              <a:t>CFG</a:t>
            </a:r>
            <a:r>
              <a:rPr lang="en-US" sz="2700" b="1" baseline="-25000" dirty="0">
                <a:solidFill>
                  <a:schemeClr val="tx2"/>
                </a:solidFill>
              </a:rPr>
              <a:t>ALL</a:t>
            </a:r>
            <a:r>
              <a:rPr lang="en-US" sz="2700" b="1" dirty="0">
                <a:solidFill>
                  <a:schemeClr val="tx2"/>
                </a:solidFill>
              </a:rPr>
              <a:t> = {&lt;</a:t>
            </a:r>
            <a:r>
              <a:rPr lang="en-US" sz="2700" b="1" i="1" dirty="0">
                <a:solidFill>
                  <a:schemeClr val="tx2"/>
                </a:solidFill>
              </a:rPr>
              <a:t>G</a:t>
            </a:r>
            <a:r>
              <a:rPr lang="en-US" sz="2700" b="1" dirty="0">
                <a:solidFill>
                  <a:schemeClr val="tx2"/>
                </a:solidFill>
              </a:rPr>
              <a:t>&gt; : </a:t>
            </a:r>
            <a:r>
              <a:rPr lang="en-US" sz="2700" b="1" i="1" dirty="0">
                <a:solidFill>
                  <a:schemeClr val="tx2"/>
                </a:solidFill>
              </a:rPr>
              <a:t>G</a:t>
            </a:r>
            <a:r>
              <a:rPr lang="en-US" sz="2700" b="1" dirty="0">
                <a:solidFill>
                  <a:schemeClr val="tx2"/>
                </a:solidFill>
              </a:rPr>
              <a:t> is a </a:t>
            </a:r>
            <a:r>
              <a:rPr lang="en-US" sz="2700" b="1" dirty="0" err="1">
                <a:solidFill>
                  <a:schemeClr val="tx2"/>
                </a:solidFill>
              </a:rPr>
              <a:t>cfg</a:t>
            </a:r>
            <a:r>
              <a:rPr lang="en-US" sz="2700" b="1" dirty="0">
                <a:solidFill>
                  <a:schemeClr val="tx2"/>
                </a:solidFill>
              </a:rPr>
              <a:t> and </a:t>
            </a:r>
            <a:r>
              <a:rPr lang="en-US" sz="2700" b="1" i="1" dirty="0">
                <a:solidFill>
                  <a:schemeClr val="tx2"/>
                </a:solidFill>
              </a:rPr>
              <a:t>L</a:t>
            </a:r>
            <a:r>
              <a:rPr lang="en-US" sz="2700" b="1" dirty="0">
                <a:solidFill>
                  <a:schemeClr val="tx2"/>
                </a:solidFill>
              </a:rPr>
              <a:t>(</a:t>
            </a:r>
            <a:r>
              <a:rPr lang="en-US" sz="2700" b="1" i="1" dirty="0">
                <a:solidFill>
                  <a:schemeClr val="tx2"/>
                </a:solidFill>
              </a:rPr>
              <a:t>G</a:t>
            </a:r>
            <a:r>
              <a:rPr lang="en-US" sz="2700" b="1" dirty="0">
                <a:solidFill>
                  <a:schemeClr val="tx2"/>
                </a:solidFill>
              </a:rPr>
              <a:t>) = </a:t>
            </a:r>
            <a:r>
              <a:rPr lang="en-US" sz="2700" b="1" dirty="0">
                <a:solidFill>
                  <a:schemeClr val="tx2"/>
                </a:solidFill>
                <a:sym typeface="Symbol" panose="05050102010706020507" pitchFamily="18" charset="2"/>
              </a:rPr>
              <a:t></a:t>
            </a:r>
            <a:r>
              <a:rPr lang="en-US" sz="2700" b="1" dirty="0">
                <a:solidFill>
                  <a:schemeClr val="tx2"/>
                </a:solidFill>
              </a:rPr>
              <a:t>*} is not in D</a:t>
            </a:r>
            <a:r>
              <a:rPr lang="en-US" sz="3600" dirty="0">
                <a:solidFill>
                  <a:schemeClr val="tx2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871699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ext Box 2"/>
          <p:cNvSpPr txBox="1">
            <a:spLocks noChangeArrowheads="1"/>
          </p:cNvSpPr>
          <p:nvPr/>
        </p:nvSpPr>
        <p:spPr bwMode="auto">
          <a:xfrm>
            <a:off x="685800" y="1066800"/>
            <a:ext cx="8077200" cy="4446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dirty="0">
                <a:sym typeface="Symbol" panose="05050102010706020507" pitchFamily="18" charset="2"/>
              </a:rPr>
              <a:t> </a:t>
            </a:r>
            <a:r>
              <a:rPr lang="en-US" sz="2200" dirty="0"/>
              <a:t>If </a:t>
            </a:r>
            <a:r>
              <a:rPr lang="en-US" sz="2200" i="1" dirty="0"/>
              <a:t>M</a:t>
            </a:r>
            <a:r>
              <a:rPr lang="en-US" sz="2200" dirty="0"/>
              <a:t> does not halt on </a:t>
            </a:r>
            <a:r>
              <a:rPr lang="en-US" sz="2200" i="1" dirty="0"/>
              <a:t>w</a:t>
            </a:r>
            <a:r>
              <a:rPr lang="en-US" sz="2200" dirty="0"/>
              <a:t>, there are no computation histories of </a:t>
            </a:r>
            <a:r>
              <a:rPr lang="en-US" sz="2200" i="1" dirty="0"/>
              <a:t>M</a:t>
            </a:r>
            <a:r>
              <a:rPr lang="en-US" sz="2200" dirty="0"/>
              <a:t> on </a:t>
            </a:r>
            <a:r>
              <a:rPr lang="en-US" sz="2200" i="1" dirty="0"/>
              <a:t>w</a:t>
            </a:r>
            <a:r>
              <a:rPr lang="en-US" sz="2200" dirty="0"/>
              <a:t> so </a:t>
            </a:r>
            <a:r>
              <a:rPr lang="en-US" sz="2200" i="1" dirty="0"/>
              <a:t>G</a:t>
            </a:r>
            <a:r>
              <a:rPr lang="en-US" sz="2200" dirty="0"/>
              <a:t> generates </a:t>
            </a:r>
            <a:r>
              <a:rPr lang="en-US" sz="2200" dirty="0">
                <a:sym typeface="Symbol" panose="05050102010706020507" pitchFamily="18" charset="2"/>
              </a:rPr>
              <a:t></a:t>
            </a:r>
            <a:r>
              <a:rPr lang="en-US" sz="2200" dirty="0"/>
              <a:t>* and </a:t>
            </a:r>
            <a:r>
              <a:rPr lang="en-US" sz="2200" i="1" dirty="0"/>
              <a:t>Oracle</a:t>
            </a:r>
            <a:r>
              <a:rPr lang="en-US" sz="2200" dirty="0"/>
              <a:t>  will accept.  </a:t>
            </a:r>
          </a:p>
          <a:p>
            <a:pPr eaLnBrk="1" hangingPunct="1"/>
            <a:endParaRPr lang="en-US" sz="2200" dirty="0"/>
          </a:p>
          <a:p>
            <a:pPr eaLnBrk="1" hangingPunct="1"/>
            <a:r>
              <a:rPr lang="en-US" dirty="0">
                <a:sym typeface="Symbol" panose="05050102010706020507" pitchFamily="18" charset="2"/>
              </a:rPr>
              <a:t> </a:t>
            </a:r>
            <a:r>
              <a:rPr lang="en-US" sz="2200" dirty="0"/>
              <a:t>If there exists a computation history of </a:t>
            </a:r>
            <a:r>
              <a:rPr lang="en-US" sz="2200" i="1" dirty="0"/>
              <a:t>M</a:t>
            </a:r>
            <a:r>
              <a:rPr lang="en-US" sz="2200" dirty="0"/>
              <a:t> on </a:t>
            </a:r>
            <a:r>
              <a:rPr lang="en-US" sz="2200" i="1" dirty="0"/>
              <a:t>w</a:t>
            </a:r>
            <a:r>
              <a:rPr lang="en-US" sz="2200" dirty="0"/>
              <a:t>, there will be a string that </a:t>
            </a:r>
            <a:r>
              <a:rPr lang="en-US" sz="2200" i="1" dirty="0"/>
              <a:t>G</a:t>
            </a:r>
            <a:r>
              <a:rPr lang="en-US" sz="2200" dirty="0"/>
              <a:t> will not generate; </a:t>
            </a:r>
            <a:r>
              <a:rPr lang="en-US" sz="2200" i="1" dirty="0"/>
              <a:t>Oracle</a:t>
            </a:r>
            <a:r>
              <a:rPr lang="en-US" sz="2200" dirty="0"/>
              <a:t> will reject.  </a:t>
            </a:r>
          </a:p>
          <a:p>
            <a:pPr eaLnBrk="1" hangingPunct="1"/>
            <a:endParaRPr lang="en-US" sz="2200" i="1" dirty="0"/>
          </a:p>
          <a:p>
            <a:pPr eaLnBrk="1" hangingPunct="1"/>
            <a:endParaRPr lang="en-US" sz="2200" i="1" dirty="0"/>
          </a:p>
          <a:p>
            <a:pPr eaLnBrk="1" hangingPunct="1"/>
            <a:endParaRPr lang="en-US" sz="2200" i="1" dirty="0"/>
          </a:p>
          <a:p>
            <a:pPr eaLnBrk="1" hangingPunct="1"/>
            <a:r>
              <a:rPr lang="en-US" sz="2200" i="1" dirty="0"/>
              <a:t>Oracle</a:t>
            </a:r>
            <a:r>
              <a:rPr lang="en-US" sz="2200" dirty="0"/>
              <a:t> gets it backwards, so </a:t>
            </a:r>
            <a:r>
              <a:rPr lang="en-US" sz="2200" i="1" dirty="0"/>
              <a:t>R</a:t>
            </a:r>
            <a:r>
              <a:rPr lang="en-US" sz="2200" dirty="0"/>
              <a:t> must invert its response.  </a:t>
            </a:r>
          </a:p>
          <a:p>
            <a:pPr eaLnBrk="1" hangingPunct="1"/>
            <a:endParaRPr lang="en-US" sz="2200" dirty="0"/>
          </a:p>
          <a:p>
            <a:pPr eaLnBrk="1" hangingPunct="1"/>
            <a:r>
              <a:rPr lang="en-US" sz="2200" dirty="0"/>
              <a:t>It is easier for </a:t>
            </a:r>
            <a:r>
              <a:rPr lang="en-US" sz="2200" i="1" dirty="0"/>
              <a:t>R</a:t>
            </a:r>
            <a:r>
              <a:rPr lang="en-US" sz="2200" dirty="0"/>
              <a:t> to build a PDA than a grammar.  </a:t>
            </a:r>
          </a:p>
          <a:p>
            <a:pPr eaLnBrk="1" hangingPunct="1"/>
            <a:endParaRPr lang="en-US" sz="2200" dirty="0"/>
          </a:p>
          <a:p>
            <a:pPr eaLnBrk="1" hangingPunct="1"/>
            <a:r>
              <a:rPr lang="en-US" sz="2200" dirty="0"/>
              <a:t>So </a:t>
            </a:r>
            <a:r>
              <a:rPr lang="en-US" sz="2200" i="1" dirty="0"/>
              <a:t>R</a:t>
            </a:r>
            <a:r>
              <a:rPr lang="en-US" sz="2200" dirty="0"/>
              <a:t> will first build a PDA </a:t>
            </a:r>
            <a:r>
              <a:rPr lang="en-US" sz="2200" i="1" dirty="0"/>
              <a:t>P</a:t>
            </a:r>
            <a:r>
              <a:rPr lang="en-US" sz="2200" dirty="0"/>
              <a:t>, then convert </a:t>
            </a:r>
            <a:r>
              <a:rPr lang="en-US" sz="2200" i="1" dirty="0"/>
              <a:t>P</a:t>
            </a:r>
            <a:r>
              <a:rPr lang="en-US" sz="2200" dirty="0"/>
              <a:t> to a grammar.</a:t>
            </a:r>
          </a:p>
        </p:txBody>
      </p:sp>
      <p:sp>
        <p:nvSpPr>
          <p:cNvPr id="39939" name="Rectangle 3"/>
          <p:cNvSpPr>
            <a:spLocks noChangeArrowheads="1"/>
          </p:cNvSpPr>
          <p:nvPr/>
        </p:nvSpPr>
        <p:spPr bwMode="auto">
          <a:xfrm>
            <a:off x="533400" y="76200"/>
            <a:ext cx="8610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sz="3600" b="1">
                <a:solidFill>
                  <a:schemeClr val="tx2"/>
                </a:solidFill>
              </a:rPr>
              <a:t>But: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219200" y="5791200"/>
            <a:ext cx="6553200" cy="461665"/>
          </a:xfrm>
          <a:prstGeom prst="rect">
            <a:avLst/>
          </a:prstGeom>
          <a:solidFill>
            <a:schemeClr val="accent5"/>
          </a:solidFill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We'll look at more details if we have time today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515302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ext Box 7"/>
          <p:cNvSpPr txBox="1">
            <a:spLocks noChangeArrowheads="1"/>
          </p:cNvSpPr>
          <p:nvPr/>
        </p:nvSpPr>
        <p:spPr bwMode="auto">
          <a:xfrm>
            <a:off x="762000" y="898525"/>
            <a:ext cx="8077200" cy="483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sz="2400"/>
              <a:t>For a string </a:t>
            </a:r>
            <a:r>
              <a:rPr lang="en-US" sz="2400" i="1"/>
              <a:t>s</a:t>
            </a:r>
            <a:r>
              <a:rPr lang="en-US" sz="2400"/>
              <a:t> to be a computation history of </a:t>
            </a:r>
            <a:r>
              <a:rPr lang="en-US" sz="2400" i="1"/>
              <a:t>M</a:t>
            </a:r>
            <a:r>
              <a:rPr lang="en-US" sz="2400"/>
              <a:t> on </a:t>
            </a:r>
            <a:r>
              <a:rPr lang="en-US" sz="2400" i="1"/>
              <a:t>w</a:t>
            </a:r>
            <a:r>
              <a:rPr lang="en-US" sz="2400"/>
              <a:t>:</a:t>
            </a:r>
          </a:p>
          <a:p>
            <a:pPr eaLnBrk="1" hangingPunct="1"/>
            <a:endParaRPr lang="en-US" sz="2400"/>
          </a:p>
          <a:p>
            <a:pPr eaLnBrk="1" hangingPunct="1">
              <a:buFontTx/>
              <a:buAutoNum type="arabicPeriod"/>
            </a:pPr>
            <a:r>
              <a:rPr lang="en-US" sz="2400"/>
              <a:t>It must be a syntactically valid computation history.</a:t>
            </a:r>
          </a:p>
          <a:p>
            <a:pPr eaLnBrk="1" hangingPunct="1">
              <a:buFontTx/>
              <a:buAutoNum type="arabicPeriod"/>
            </a:pPr>
            <a:endParaRPr lang="en-US" sz="2400" i="1"/>
          </a:p>
          <a:p>
            <a:pPr eaLnBrk="1" hangingPunct="1"/>
            <a:r>
              <a:rPr lang="en-US" sz="2400" i="1"/>
              <a:t>2. C</a:t>
            </a:r>
            <a:r>
              <a:rPr lang="en-US" sz="2400" baseline="-25000"/>
              <a:t>0</a:t>
            </a:r>
            <a:r>
              <a:rPr lang="en-US" sz="2400"/>
              <a:t> must correspond to </a:t>
            </a:r>
            <a:r>
              <a:rPr lang="en-US" sz="2400" i="1"/>
              <a:t>M</a:t>
            </a:r>
            <a:r>
              <a:rPr lang="en-US" sz="2400"/>
              <a:t> being in its start state, with </a:t>
            </a:r>
            <a:r>
              <a:rPr lang="en-US" sz="2400" i="1"/>
              <a:t>w</a:t>
            </a:r>
            <a:r>
              <a:rPr lang="en-US" sz="2400"/>
              <a:t> on the tape, and with the read head positioned just to the left of </a:t>
            </a:r>
            <a:r>
              <a:rPr lang="en-US" sz="2400" i="1"/>
              <a:t>w</a:t>
            </a:r>
            <a:r>
              <a:rPr lang="en-US" sz="2400"/>
              <a:t>.</a:t>
            </a:r>
          </a:p>
          <a:p>
            <a:pPr eaLnBrk="1" hangingPunct="1"/>
            <a:endParaRPr lang="en-US" sz="2400"/>
          </a:p>
          <a:p>
            <a:pPr eaLnBrk="1" hangingPunct="1"/>
            <a:r>
              <a:rPr lang="en-US" sz="2400"/>
              <a:t>3. The last configuration must be a halting configuration.</a:t>
            </a:r>
          </a:p>
          <a:p>
            <a:pPr eaLnBrk="1" hangingPunct="1"/>
            <a:endParaRPr lang="en-US" sz="2400"/>
          </a:p>
          <a:p>
            <a:pPr eaLnBrk="1" hangingPunct="1"/>
            <a:r>
              <a:rPr lang="en-US" sz="2400"/>
              <a:t>4. Each configuration after </a:t>
            </a:r>
            <a:r>
              <a:rPr lang="en-US" sz="2400" i="1"/>
              <a:t>C</a:t>
            </a:r>
            <a:r>
              <a:rPr lang="en-US" sz="2400" baseline="-25000"/>
              <a:t>0</a:t>
            </a:r>
            <a:r>
              <a:rPr lang="en-US" sz="2400"/>
              <a:t> must be derivable from the </a:t>
            </a:r>
          </a:p>
          <a:p>
            <a:pPr eaLnBrk="1" hangingPunct="1"/>
            <a:r>
              <a:rPr lang="en-US" sz="2400"/>
              <a:t>    previous one according to the rules in </a:t>
            </a:r>
            <a:r>
              <a:rPr lang="en-US" sz="2400">
                <a:sym typeface="Symbol" panose="05050102010706020507" pitchFamily="18" charset="2"/>
              </a:rPr>
              <a:t></a:t>
            </a:r>
            <a:r>
              <a:rPr lang="en-US" sz="2400" i="1" baseline="-25000"/>
              <a:t>M</a:t>
            </a:r>
            <a:r>
              <a:rPr lang="en-US" sz="2400"/>
              <a:t>.</a:t>
            </a:r>
          </a:p>
          <a:p>
            <a:pPr eaLnBrk="1" hangingPunct="1"/>
            <a:endParaRPr lang="en-US" sz="2400"/>
          </a:p>
        </p:txBody>
      </p:sp>
      <p:sp>
        <p:nvSpPr>
          <p:cNvPr id="40963" name="Rectangle 8"/>
          <p:cNvSpPr>
            <a:spLocks noChangeArrowheads="1"/>
          </p:cNvSpPr>
          <p:nvPr/>
        </p:nvSpPr>
        <p:spPr bwMode="auto">
          <a:xfrm>
            <a:off x="533400" y="152400"/>
            <a:ext cx="8610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sz="3600" b="1">
                <a:solidFill>
                  <a:schemeClr val="tx2"/>
                </a:solidFill>
              </a:rPr>
              <a:t>Computation Histories as Strings</a:t>
            </a:r>
            <a:r>
              <a:rPr lang="en-US" sz="3600">
                <a:solidFill>
                  <a:schemeClr val="tx2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471007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ext Box 2"/>
          <p:cNvSpPr txBox="1">
            <a:spLocks noChangeArrowheads="1"/>
          </p:cNvSpPr>
          <p:nvPr/>
        </p:nvSpPr>
        <p:spPr bwMode="auto">
          <a:xfrm>
            <a:off x="762000" y="898525"/>
            <a:ext cx="8077200" cy="410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sz="2400"/>
              <a:t> How to test (4), that each configuration after </a:t>
            </a:r>
            <a:r>
              <a:rPr lang="en-US" sz="2400" i="1"/>
              <a:t>C</a:t>
            </a:r>
            <a:r>
              <a:rPr lang="en-US" sz="2400" baseline="-25000"/>
              <a:t>0</a:t>
            </a:r>
            <a:r>
              <a:rPr lang="en-US" sz="2400"/>
              <a:t> must be derivable from the previous one according to the rules in </a:t>
            </a:r>
            <a:r>
              <a:rPr lang="en-US" sz="2400">
                <a:sym typeface="Symbol" panose="05050102010706020507" pitchFamily="18" charset="2"/>
              </a:rPr>
              <a:t></a:t>
            </a:r>
            <a:r>
              <a:rPr lang="en-US" sz="2400" i="1" baseline="-25000"/>
              <a:t>M</a:t>
            </a:r>
            <a:r>
              <a:rPr lang="en-US" sz="2400"/>
              <a:t>?</a:t>
            </a:r>
          </a:p>
          <a:p>
            <a:pPr eaLnBrk="1" hangingPunct="1"/>
            <a:endParaRPr lang="en-US" sz="2400"/>
          </a:p>
          <a:p>
            <a:pPr eaLnBrk="1" hangingPunct="1"/>
            <a:endParaRPr lang="en-US" sz="2400"/>
          </a:p>
          <a:p>
            <a:pPr eaLnBrk="1" hangingPunct="1"/>
            <a:r>
              <a:rPr lang="en-US" sz="2400"/>
              <a:t>(</a:t>
            </a:r>
            <a:r>
              <a:rPr lang="en-US" sz="2400">
                <a:latin typeface="Courier New" panose="02070309020205020404" pitchFamily="49" charset="0"/>
              </a:rPr>
              <a:t>q</a:t>
            </a:r>
            <a:r>
              <a:rPr lang="en-US" sz="2400" baseline="-25000">
                <a:latin typeface="Courier New" panose="02070309020205020404" pitchFamily="49" charset="0"/>
              </a:rPr>
              <a:t>1</a:t>
            </a:r>
            <a:r>
              <a:rPr lang="en-US" sz="2400"/>
              <a:t>, </a:t>
            </a:r>
            <a:r>
              <a:rPr lang="en-US" sz="2400">
                <a:latin typeface="Courier New" panose="02070309020205020404" pitchFamily="49" charset="0"/>
              </a:rPr>
              <a:t>aaaa</a:t>
            </a:r>
            <a:r>
              <a:rPr lang="en-US" sz="2400"/>
              <a:t>, </a:t>
            </a:r>
            <a:r>
              <a:rPr lang="en-US" sz="2400">
                <a:latin typeface="Courier New" panose="02070309020205020404" pitchFamily="49" charset="0"/>
              </a:rPr>
              <a:t>b</a:t>
            </a:r>
            <a:r>
              <a:rPr lang="en-US" sz="2400"/>
              <a:t>, </a:t>
            </a:r>
            <a:r>
              <a:rPr lang="en-US" sz="2400">
                <a:latin typeface="Courier New" panose="02070309020205020404" pitchFamily="49" charset="0"/>
              </a:rPr>
              <a:t>aaaa</a:t>
            </a:r>
            <a:r>
              <a:rPr lang="en-US" sz="2400"/>
              <a:t>)(</a:t>
            </a:r>
            <a:r>
              <a:rPr lang="en-US" sz="2400">
                <a:latin typeface="Courier New" panose="02070309020205020404" pitchFamily="49" charset="0"/>
              </a:rPr>
              <a:t>q</a:t>
            </a:r>
            <a:r>
              <a:rPr lang="en-US" sz="2400" baseline="-25000">
                <a:latin typeface="Courier New" panose="02070309020205020404" pitchFamily="49" charset="0"/>
              </a:rPr>
              <a:t>2</a:t>
            </a:r>
            <a:r>
              <a:rPr lang="en-US" sz="2400"/>
              <a:t>, </a:t>
            </a:r>
            <a:r>
              <a:rPr lang="en-US" sz="2400">
                <a:latin typeface="Courier New" panose="02070309020205020404" pitchFamily="49" charset="0"/>
              </a:rPr>
              <a:t>aaa</a:t>
            </a:r>
            <a:r>
              <a:rPr lang="en-US" sz="2400"/>
              <a:t>, </a:t>
            </a:r>
            <a:r>
              <a:rPr lang="en-US" sz="2400">
                <a:latin typeface="Courier New" panose="02070309020205020404" pitchFamily="49" charset="0"/>
              </a:rPr>
              <a:t>a</a:t>
            </a:r>
            <a:r>
              <a:rPr lang="en-US" sz="2400"/>
              <a:t>, </a:t>
            </a:r>
            <a:r>
              <a:rPr lang="en-US" sz="2400">
                <a:latin typeface="Courier New" panose="02070309020205020404" pitchFamily="49" charset="0"/>
              </a:rPr>
              <a:t>baaaa</a:t>
            </a:r>
            <a:r>
              <a:rPr lang="en-US" sz="2400"/>
              <a:t>).	  Okay.</a:t>
            </a:r>
          </a:p>
          <a:p>
            <a:pPr eaLnBrk="1" hangingPunct="1"/>
            <a:r>
              <a:rPr lang="en-US" sz="2400"/>
              <a:t>(</a:t>
            </a:r>
            <a:r>
              <a:rPr lang="en-US" sz="2400">
                <a:latin typeface="Courier New" panose="02070309020205020404" pitchFamily="49" charset="0"/>
              </a:rPr>
              <a:t>q</a:t>
            </a:r>
            <a:r>
              <a:rPr lang="en-US" sz="2400" baseline="-25000">
                <a:latin typeface="Courier New" panose="02070309020205020404" pitchFamily="49" charset="0"/>
              </a:rPr>
              <a:t>1</a:t>
            </a:r>
            <a:r>
              <a:rPr lang="en-US" sz="2400"/>
              <a:t>, </a:t>
            </a:r>
            <a:r>
              <a:rPr lang="en-US" sz="2400">
                <a:latin typeface="Courier New" panose="02070309020205020404" pitchFamily="49" charset="0"/>
              </a:rPr>
              <a:t>aaaa</a:t>
            </a:r>
            <a:r>
              <a:rPr lang="en-US" sz="2400"/>
              <a:t>, </a:t>
            </a:r>
            <a:r>
              <a:rPr lang="en-US" sz="2400">
                <a:latin typeface="Courier New" panose="02070309020205020404" pitchFamily="49" charset="0"/>
              </a:rPr>
              <a:t>b</a:t>
            </a:r>
            <a:r>
              <a:rPr lang="en-US" sz="2400"/>
              <a:t>, </a:t>
            </a:r>
            <a:r>
              <a:rPr lang="en-US" sz="2400">
                <a:latin typeface="Courier New" panose="02070309020205020404" pitchFamily="49" charset="0"/>
              </a:rPr>
              <a:t>aaaa</a:t>
            </a:r>
            <a:r>
              <a:rPr lang="en-US" sz="2400"/>
              <a:t>)(</a:t>
            </a:r>
            <a:r>
              <a:rPr lang="en-US" sz="2400">
                <a:latin typeface="Courier New" panose="02070309020205020404" pitchFamily="49" charset="0"/>
              </a:rPr>
              <a:t>q</a:t>
            </a:r>
            <a:r>
              <a:rPr lang="en-US" sz="2400" baseline="-25000">
                <a:latin typeface="Courier New" panose="02070309020205020404" pitchFamily="49" charset="0"/>
              </a:rPr>
              <a:t>2</a:t>
            </a:r>
            <a:r>
              <a:rPr lang="en-US" sz="2400"/>
              <a:t>, </a:t>
            </a:r>
            <a:r>
              <a:rPr lang="en-US" sz="2400">
                <a:latin typeface="Courier New" panose="02070309020205020404" pitchFamily="49" charset="0"/>
              </a:rPr>
              <a:t>bbbb</a:t>
            </a:r>
            <a:r>
              <a:rPr lang="en-US" sz="2400"/>
              <a:t>, </a:t>
            </a:r>
            <a:r>
              <a:rPr lang="en-US" sz="2400">
                <a:latin typeface="Courier New" panose="02070309020205020404" pitchFamily="49" charset="0"/>
              </a:rPr>
              <a:t>a</a:t>
            </a:r>
            <a:r>
              <a:rPr lang="en-US" sz="2400"/>
              <a:t>, </a:t>
            </a:r>
            <a:r>
              <a:rPr lang="en-US" sz="2400">
                <a:latin typeface="Courier New" panose="02070309020205020404" pitchFamily="49" charset="0"/>
              </a:rPr>
              <a:t>bbbb</a:t>
            </a:r>
            <a:r>
              <a:rPr lang="en-US" sz="2400"/>
              <a:t>).   Not okay.</a:t>
            </a:r>
          </a:p>
          <a:p>
            <a:pPr eaLnBrk="1" hangingPunct="1"/>
            <a:endParaRPr lang="en-US" sz="2400" i="1"/>
          </a:p>
          <a:p>
            <a:pPr eaLnBrk="1" hangingPunct="1"/>
            <a:endParaRPr lang="en-US" sz="2400" i="1"/>
          </a:p>
          <a:p>
            <a:pPr eaLnBrk="1" hangingPunct="1"/>
            <a:r>
              <a:rPr lang="en-US" sz="2400" i="1"/>
              <a:t>P </a:t>
            </a:r>
            <a:r>
              <a:rPr lang="en-US" sz="2400"/>
              <a:t>will have to use its stack to record the first configuration and then compare it to the second.  But what’s wrong?</a:t>
            </a:r>
          </a:p>
        </p:txBody>
      </p:sp>
      <p:sp>
        <p:nvSpPr>
          <p:cNvPr id="41987" name="Rectangle 3"/>
          <p:cNvSpPr>
            <a:spLocks noChangeArrowheads="1"/>
          </p:cNvSpPr>
          <p:nvPr/>
        </p:nvSpPr>
        <p:spPr bwMode="auto">
          <a:xfrm>
            <a:off x="533400" y="152400"/>
            <a:ext cx="8610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sz="3600" b="1">
                <a:solidFill>
                  <a:schemeClr val="tx2"/>
                </a:solidFill>
              </a:rPr>
              <a:t>Computation Histories as Strings</a:t>
            </a:r>
            <a:r>
              <a:rPr lang="en-US" sz="3600">
                <a:solidFill>
                  <a:schemeClr val="tx2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986685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ext Box 4"/>
          <p:cNvSpPr txBox="1">
            <a:spLocks noChangeArrowheads="1"/>
          </p:cNvSpPr>
          <p:nvPr/>
        </p:nvSpPr>
        <p:spPr bwMode="auto">
          <a:xfrm>
            <a:off x="685800" y="838200"/>
            <a:ext cx="8458200" cy="337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sz="2400" dirty="0"/>
              <a:t>Write every other configuration backwards.</a:t>
            </a:r>
          </a:p>
          <a:p>
            <a:pPr eaLnBrk="1" hangingPunct="1"/>
            <a:endParaRPr lang="en-US" sz="2400" dirty="0"/>
          </a:p>
          <a:p>
            <a:pPr eaLnBrk="1" hangingPunct="1"/>
            <a:r>
              <a:rPr lang="en-US" sz="2400" dirty="0"/>
              <a:t>Let </a:t>
            </a:r>
            <a:r>
              <a:rPr lang="en-US" sz="2400" i="1" dirty="0"/>
              <a:t>B</a:t>
            </a:r>
            <a:r>
              <a:rPr lang="en-US" sz="2400" dirty="0"/>
              <a:t># be the language of computation histories of </a:t>
            </a:r>
            <a:r>
              <a:rPr lang="en-US" sz="2400" i="1" dirty="0"/>
              <a:t>M</a:t>
            </a:r>
            <a:r>
              <a:rPr lang="en-US" sz="2400" dirty="0"/>
              <a:t> except in boustrophedon form.</a:t>
            </a:r>
          </a:p>
          <a:p>
            <a:pPr eaLnBrk="1" hangingPunct="1"/>
            <a:endParaRPr lang="en-US" sz="2400" dirty="0"/>
          </a:p>
          <a:p>
            <a:pPr eaLnBrk="1" hangingPunct="1"/>
            <a:endParaRPr lang="en-US" sz="2400" i="1" dirty="0"/>
          </a:p>
          <a:p>
            <a:pPr eaLnBrk="1" hangingPunct="1">
              <a:buFontTx/>
              <a:buChar char="•"/>
            </a:pPr>
            <a:r>
              <a:rPr lang="en-US" sz="2400" dirty="0">
                <a:hlinkClick r:id="rId3"/>
              </a:rPr>
              <a:t>A boustrophedon example</a:t>
            </a:r>
            <a:endParaRPr lang="en-US" sz="2400" dirty="0"/>
          </a:p>
          <a:p>
            <a:pPr eaLnBrk="1" hangingPunct="1">
              <a:buFontTx/>
              <a:buChar char="•"/>
            </a:pPr>
            <a:endParaRPr lang="en-US" sz="2400" dirty="0"/>
          </a:p>
          <a:p>
            <a:pPr eaLnBrk="1" hangingPunct="1">
              <a:buFontTx/>
              <a:buChar char="•"/>
            </a:pPr>
            <a:r>
              <a:rPr lang="en-US" sz="2400" dirty="0">
                <a:hlinkClick r:id="rId4"/>
              </a:rPr>
              <a:t>Generating boustrophedon text</a:t>
            </a:r>
            <a:endParaRPr lang="en-US" sz="2400" dirty="0"/>
          </a:p>
        </p:txBody>
      </p:sp>
      <p:sp>
        <p:nvSpPr>
          <p:cNvPr id="43011" name="Rectangle 5"/>
          <p:cNvSpPr>
            <a:spLocks noChangeArrowheads="1"/>
          </p:cNvSpPr>
          <p:nvPr/>
        </p:nvSpPr>
        <p:spPr bwMode="auto">
          <a:xfrm>
            <a:off x="533400" y="76200"/>
            <a:ext cx="86106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sz="3600" b="1">
                <a:solidFill>
                  <a:schemeClr val="tx2"/>
                </a:solidFill>
              </a:rPr>
              <a:t>The Boustrophedon Version</a:t>
            </a:r>
            <a:r>
              <a:rPr lang="en-US" sz="3600">
                <a:solidFill>
                  <a:schemeClr val="tx2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131669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>
          <a:xfrm>
            <a:off x="457200" y="-304800"/>
            <a:ext cx="8229600" cy="1143000"/>
          </a:xfrm>
        </p:spPr>
        <p:txBody>
          <a:bodyPr/>
          <a:lstStyle/>
          <a:p>
            <a:r>
              <a:rPr lang="en-US" smtClean="0"/>
              <a:t>Your Questions?</a:t>
            </a:r>
          </a:p>
        </p:txBody>
      </p:sp>
      <p:sp>
        <p:nvSpPr>
          <p:cNvPr id="6147" name="Content Placeholder 2"/>
          <p:cNvSpPr>
            <a:spLocks noGrp="1"/>
          </p:cNvSpPr>
          <p:nvPr>
            <p:ph idx="1"/>
          </p:nvPr>
        </p:nvSpPr>
        <p:spPr>
          <a:xfrm>
            <a:off x="609600" y="533400"/>
            <a:ext cx="3581400" cy="4648200"/>
          </a:xfrm>
        </p:spPr>
        <p:txBody>
          <a:bodyPr/>
          <a:lstStyle/>
          <a:p>
            <a:r>
              <a:rPr lang="en-US" sz="2400" dirty="0" smtClean="0"/>
              <a:t>Previous class days' material</a:t>
            </a:r>
          </a:p>
          <a:p>
            <a:r>
              <a:rPr lang="en-US" sz="2400" dirty="0" smtClean="0"/>
              <a:t>Reading Assignments</a:t>
            </a:r>
          </a:p>
        </p:txBody>
      </p:sp>
      <p:sp>
        <p:nvSpPr>
          <p:cNvPr id="8" name="Content Placeholder 2"/>
          <p:cNvSpPr txBox="1">
            <a:spLocks/>
          </p:cNvSpPr>
          <p:nvPr/>
        </p:nvSpPr>
        <p:spPr bwMode="auto">
          <a:xfrm>
            <a:off x="5638800" y="533400"/>
            <a:ext cx="4495800" cy="464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lnSpc>
                <a:spcPct val="95000"/>
              </a:lnSpc>
              <a:defRPr/>
            </a:pPr>
            <a:r>
              <a:rPr lang="en-US" sz="2400" kern="0" dirty="0" smtClean="0"/>
              <a:t>HW 15 problems</a:t>
            </a:r>
          </a:p>
          <a:p>
            <a:pPr>
              <a:lnSpc>
                <a:spcPct val="95000"/>
              </a:lnSpc>
              <a:defRPr/>
            </a:pPr>
            <a:r>
              <a:rPr lang="en-US" sz="2400" kern="0" dirty="0" smtClean="0"/>
              <a:t>Anything else</a:t>
            </a:r>
          </a:p>
          <a:p>
            <a:pPr>
              <a:lnSpc>
                <a:spcPct val="95000"/>
              </a:lnSpc>
              <a:defRPr/>
            </a:pPr>
            <a:endParaRPr lang="en-US" sz="2400" kern="0" dirty="0"/>
          </a:p>
          <a:p>
            <a:pPr>
              <a:lnSpc>
                <a:spcPct val="95000"/>
              </a:lnSpc>
              <a:defRPr/>
            </a:pPr>
            <a:endParaRPr lang="en-US" sz="2400" kern="0" dirty="0" smtClean="0"/>
          </a:p>
        </p:txBody>
      </p:sp>
    </p:spTree>
    <p:extLst>
      <p:ext uri="{BB962C8B-B14F-4D97-AF65-F5344CB8AC3E}">
        <p14:creationId xmlns:p14="http://schemas.microsoft.com/office/powerpoint/2010/main" val="1572938022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Text Box 2"/>
          <p:cNvSpPr txBox="1">
            <a:spLocks noChangeArrowheads="1"/>
          </p:cNvSpPr>
          <p:nvPr/>
        </p:nvSpPr>
        <p:spPr bwMode="auto">
          <a:xfrm>
            <a:off x="685800" y="838200"/>
            <a:ext cx="8458200" cy="478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sz="2200" i="1"/>
              <a:t>R</a:t>
            </a:r>
            <a:r>
              <a:rPr lang="en-US" sz="2200"/>
              <a:t>(&lt;</a:t>
            </a:r>
            <a:r>
              <a:rPr lang="en-US" sz="2200" i="1"/>
              <a:t>M</a:t>
            </a:r>
            <a:r>
              <a:rPr lang="en-US" sz="2200"/>
              <a:t>, </a:t>
            </a:r>
            <a:r>
              <a:rPr lang="en-US" sz="2200" i="1"/>
              <a:t>w</a:t>
            </a:r>
            <a:r>
              <a:rPr lang="en-US" sz="2200"/>
              <a:t>&gt;) =</a:t>
            </a:r>
          </a:p>
          <a:p>
            <a:pPr eaLnBrk="1" hangingPunct="1"/>
            <a:r>
              <a:rPr lang="en-US" sz="2200"/>
              <a:t>    1. Construct &lt;</a:t>
            </a:r>
            <a:r>
              <a:rPr lang="en-US" sz="2200" i="1"/>
              <a:t>P</a:t>
            </a:r>
            <a:r>
              <a:rPr lang="en-US" sz="2200"/>
              <a:t>&gt;, where </a:t>
            </a:r>
            <a:r>
              <a:rPr lang="en-US" sz="2200" i="1"/>
              <a:t>P</a:t>
            </a:r>
            <a:r>
              <a:rPr lang="en-US" sz="2200"/>
              <a:t> accepts all strings in </a:t>
            </a:r>
            <a:r>
              <a:rPr lang="en-US" sz="2200" i="1"/>
              <a:t>B</a:t>
            </a:r>
            <a:r>
              <a:rPr lang="en-US" sz="2200"/>
              <a:t>#.</a:t>
            </a:r>
          </a:p>
          <a:p>
            <a:pPr eaLnBrk="1" hangingPunct="1"/>
            <a:r>
              <a:rPr lang="en-US" sz="2200"/>
              <a:t>    2. From </a:t>
            </a:r>
            <a:r>
              <a:rPr lang="en-US" sz="2200" i="1"/>
              <a:t>P</a:t>
            </a:r>
            <a:r>
              <a:rPr lang="en-US" sz="2200"/>
              <a:t>, construct a grammar </a:t>
            </a:r>
            <a:r>
              <a:rPr lang="en-US" sz="2200" i="1"/>
              <a:t>G</a:t>
            </a:r>
            <a:r>
              <a:rPr lang="en-US" sz="2200"/>
              <a:t> that generates </a:t>
            </a:r>
            <a:r>
              <a:rPr lang="en-US" sz="2200" i="1"/>
              <a:t>L</a:t>
            </a:r>
            <a:r>
              <a:rPr lang="en-US" sz="2200"/>
              <a:t>(</a:t>
            </a:r>
            <a:r>
              <a:rPr lang="en-US" sz="2200" i="1"/>
              <a:t>P</a:t>
            </a:r>
            <a:r>
              <a:rPr lang="en-US" sz="2200"/>
              <a:t>).</a:t>
            </a:r>
          </a:p>
          <a:p>
            <a:pPr eaLnBrk="1" hangingPunct="1"/>
            <a:r>
              <a:rPr lang="en-US" sz="2200"/>
              <a:t>    3. Return &lt;</a:t>
            </a:r>
            <a:r>
              <a:rPr lang="en-US" sz="2200" i="1"/>
              <a:t>G</a:t>
            </a:r>
            <a:r>
              <a:rPr lang="en-US" sz="2200"/>
              <a:t>&gt;.</a:t>
            </a:r>
          </a:p>
          <a:p>
            <a:pPr eaLnBrk="1" hangingPunct="1"/>
            <a:endParaRPr lang="en-US" sz="2200"/>
          </a:p>
          <a:p>
            <a:pPr eaLnBrk="1" hangingPunct="1"/>
            <a:r>
              <a:rPr lang="en-US" sz="2200"/>
              <a:t>If </a:t>
            </a:r>
            <a:r>
              <a:rPr lang="en-US" sz="2200" i="1"/>
              <a:t>Oracle</a:t>
            </a:r>
            <a:r>
              <a:rPr lang="en-US" sz="2200"/>
              <a:t> exists, then </a:t>
            </a:r>
            <a:r>
              <a:rPr lang="en-US" sz="2200" i="1"/>
              <a:t>C</a:t>
            </a:r>
            <a:r>
              <a:rPr lang="en-US" sz="2200"/>
              <a:t> = </a:t>
            </a:r>
            <a:r>
              <a:rPr lang="en-US" sz="2200">
                <a:sym typeface="Symbol" panose="05050102010706020507" pitchFamily="18" charset="2"/>
              </a:rPr>
              <a:t></a:t>
            </a:r>
            <a:r>
              <a:rPr lang="en-US" sz="2200" i="1"/>
              <a:t>Oracle</a:t>
            </a:r>
            <a:r>
              <a:rPr lang="en-US" sz="2200"/>
              <a:t>(</a:t>
            </a:r>
            <a:r>
              <a:rPr lang="en-US" sz="2200" i="1"/>
              <a:t>R</a:t>
            </a:r>
            <a:r>
              <a:rPr lang="en-US" sz="2200"/>
              <a:t>(&lt;</a:t>
            </a:r>
            <a:r>
              <a:rPr lang="en-US" sz="2200" i="1"/>
              <a:t>M</a:t>
            </a:r>
            <a:r>
              <a:rPr lang="en-US" sz="2200"/>
              <a:t>, </a:t>
            </a:r>
            <a:r>
              <a:rPr lang="en-US" sz="2200" i="1"/>
              <a:t>w</a:t>
            </a:r>
            <a:r>
              <a:rPr lang="en-US" sz="2200"/>
              <a:t>&gt;)) decides H:</a:t>
            </a:r>
            <a:endParaRPr lang="en-US" sz="2200" i="1"/>
          </a:p>
          <a:p>
            <a:pPr eaLnBrk="1" hangingPunct="1"/>
            <a:r>
              <a:rPr lang="en-US" sz="2200"/>
              <a:t>        ● &lt;</a:t>
            </a:r>
            <a:r>
              <a:rPr lang="en-US" sz="2200" i="1"/>
              <a:t>M</a:t>
            </a:r>
            <a:r>
              <a:rPr lang="en-US" sz="2200"/>
              <a:t>, </a:t>
            </a:r>
            <a:r>
              <a:rPr lang="en-US" sz="2200" i="1"/>
              <a:t>w</a:t>
            </a:r>
            <a:r>
              <a:rPr lang="en-US" sz="2200"/>
              <a:t>&gt; </a:t>
            </a:r>
            <a:r>
              <a:rPr lang="en-US" sz="2200">
                <a:sym typeface="Symbol" panose="05050102010706020507" pitchFamily="18" charset="2"/>
              </a:rPr>
              <a:t></a:t>
            </a:r>
            <a:r>
              <a:rPr lang="en-US" sz="2200"/>
              <a:t> H: </a:t>
            </a:r>
            <a:r>
              <a:rPr lang="en-US" sz="2200" i="1"/>
              <a:t>M</a:t>
            </a:r>
            <a:r>
              <a:rPr lang="en-US" sz="2200"/>
              <a:t> halts on </a:t>
            </a:r>
            <a:r>
              <a:rPr lang="en-US" sz="2200" i="1"/>
              <a:t>w</a:t>
            </a:r>
            <a:r>
              <a:rPr lang="en-US" sz="2200"/>
              <a:t>.  There exists a computation  </a:t>
            </a:r>
          </a:p>
          <a:p>
            <a:pPr eaLnBrk="1" hangingPunct="1"/>
            <a:r>
              <a:rPr lang="en-US" sz="2200"/>
              <a:t>          history of </a:t>
            </a:r>
            <a:r>
              <a:rPr lang="en-US" sz="2200" i="1"/>
              <a:t>M</a:t>
            </a:r>
            <a:r>
              <a:rPr lang="en-US" sz="2200"/>
              <a:t> on </a:t>
            </a:r>
            <a:r>
              <a:rPr lang="en-US" sz="2200" i="1"/>
              <a:t>w</a:t>
            </a:r>
            <a:r>
              <a:rPr lang="en-US" sz="2200"/>
              <a:t>.  So there is a string that </a:t>
            </a:r>
            <a:r>
              <a:rPr lang="en-US" sz="2200" i="1"/>
              <a:t>G</a:t>
            </a:r>
            <a:r>
              <a:rPr lang="en-US" sz="2200"/>
              <a:t> does not </a:t>
            </a:r>
            <a:endParaRPr lang="en-US" sz="2200" i="1"/>
          </a:p>
          <a:p>
            <a:pPr eaLnBrk="1" hangingPunct="1"/>
            <a:r>
              <a:rPr lang="en-US" sz="2200" i="1"/>
              <a:t>         </a:t>
            </a:r>
            <a:r>
              <a:rPr lang="en-US" sz="2200"/>
              <a:t> generate. </a:t>
            </a:r>
            <a:r>
              <a:rPr lang="en-US" sz="2200" i="1"/>
              <a:t>Oracle </a:t>
            </a:r>
            <a:r>
              <a:rPr lang="en-US" sz="2200"/>
              <a:t>rejects.  </a:t>
            </a:r>
            <a:r>
              <a:rPr lang="en-US" sz="2200" i="1"/>
              <a:t>R</a:t>
            </a:r>
            <a:r>
              <a:rPr lang="en-US" sz="2200"/>
              <a:t> accepts.</a:t>
            </a:r>
          </a:p>
          <a:p>
            <a:pPr eaLnBrk="1" hangingPunct="1"/>
            <a:r>
              <a:rPr lang="en-US" sz="2200"/>
              <a:t>        ● &lt;</a:t>
            </a:r>
            <a:r>
              <a:rPr lang="en-US" sz="2200" i="1"/>
              <a:t>M</a:t>
            </a:r>
            <a:r>
              <a:rPr lang="en-US" sz="2200"/>
              <a:t>, </a:t>
            </a:r>
            <a:r>
              <a:rPr lang="en-US" sz="2200" i="1"/>
              <a:t>w</a:t>
            </a:r>
            <a:r>
              <a:rPr lang="en-US" sz="2200"/>
              <a:t>&gt; </a:t>
            </a:r>
            <a:r>
              <a:rPr lang="en-US" sz="2200">
                <a:sym typeface="Symbol" panose="05050102010706020507" pitchFamily="18" charset="2"/>
              </a:rPr>
              <a:t></a:t>
            </a:r>
            <a:r>
              <a:rPr lang="en-US" sz="2200"/>
              <a:t> H: </a:t>
            </a:r>
            <a:r>
              <a:rPr lang="en-US" sz="2200" i="1"/>
              <a:t>M</a:t>
            </a:r>
            <a:r>
              <a:rPr lang="en-US" sz="2200"/>
              <a:t> does not halt on </a:t>
            </a:r>
            <a:r>
              <a:rPr lang="en-US" sz="2200">
                <a:sym typeface="Symbol" panose="05050102010706020507" pitchFamily="18" charset="2"/>
              </a:rPr>
              <a:t></a:t>
            </a:r>
            <a:r>
              <a:rPr lang="en-US" sz="2200"/>
              <a:t>, so there exists no </a:t>
            </a:r>
          </a:p>
          <a:p>
            <a:pPr eaLnBrk="1" hangingPunct="1"/>
            <a:r>
              <a:rPr lang="en-US" sz="2200"/>
              <a:t>          computation history of </a:t>
            </a:r>
            <a:r>
              <a:rPr lang="en-US" sz="2200" i="1"/>
              <a:t>M</a:t>
            </a:r>
            <a:r>
              <a:rPr lang="en-US" sz="2200"/>
              <a:t> on </a:t>
            </a:r>
            <a:r>
              <a:rPr lang="en-US" sz="2200" i="1"/>
              <a:t>w</a:t>
            </a:r>
            <a:r>
              <a:rPr lang="en-US" sz="2200"/>
              <a:t>.  </a:t>
            </a:r>
            <a:r>
              <a:rPr lang="en-US" sz="2200" i="1"/>
              <a:t>G</a:t>
            </a:r>
            <a:r>
              <a:rPr lang="en-US" sz="2200"/>
              <a:t> generates </a:t>
            </a:r>
            <a:r>
              <a:rPr lang="en-US" sz="2200">
                <a:sym typeface="Symbol" panose="05050102010706020507" pitchFamily="18" charset="2"/>
              </a:rPr>
              <a:t></a:t>
            </a:r>
            <a:r>
              <a:rPr lang="en-US" sz="2200"/>
              <a:t>*.  </a:t>
            </a:r>
            <a:r>
              <a:rPr lang="en-US" sz="2200" i="1"/>
              <a:t>Oracle</a:t>
            </a:r>
          </a:p>
          <a:p>
            <a:pPr eaLnBrk="1" hangingPunct="1"/>
            <a:r>
              <a:rPr lang="en-US" sz="2200" i="1"/>
              <a:t>	      </a:t>
            </a:r>
            <a:r>
              <a:rPr lang="en-US" sz="2200"/>
              <a:t>accepts.  </a:t>
            </a:r>
            <a:r>
              <a:rPr lang="en-US" sz="2200" i="1"/>
              <a:t>R</a:t>
            </a:r>
            <a:r>
              <a:rPr lang="en-US" sz="2200"/>
              <a:t> rejects.</a:t>
            </a:r>
          </a:p>
          <a:p>
            <a:pPr eaLnBrk="1" hangingPunct="1"/>
            <a:endParaRPr lang="en-US" sz="2200"/>
          </a:p>
          <a:p>
            <a:pPr eaLnBrk="1" hangingPunct="1"/>
            <a:r>
              <a:rPr lang="en-US" sz="2200"/>
              <a:t>But no machine to decide H can exist, so neither does </a:t>
            </a:r>
            <a:r>
              <a:rPr lang="en-US" sz="2200" i="1"/>
              <a:t>Oracle</a:t>
            </a:r>
            <a:r>
              <a:rPr lang="en-US" sz="2200"/>
              <a:t>. </a:t>
            </a:r>
          </a:p>
        </p:txBody>
      </p:sp>
      <p:sp>
        <p:nvSpPr>
          <p:cNvPr id="44035" name="Rectangle 3"/>
          <p:cNvSpPr>
            <a:spLocks noChangeArrowheads="1"/>
          </p:cNvSpPr>
          <p:nvPr/>
        </p:nvSpPr>
        <p:spPr bwMode="auto">
          <a:xfrm>
            <a:off x="533400" y="76200"/>
            <a:ext cx="86106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sz="3600" b="1">
                <a:solidFill>
                  <a:schemeClr val="tx2"/>
                </a:solidFill>
              </a:rPr>
              <a:t>The Boustrophedon Version</a:t>
            </a:r>
            <a:r>
              <a:rPr lang="en-US" sz="3600">
                <a:solidFill>
                  <a:schemeClr val="tx2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797395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11"/>
          <p:cNvSpPr>
            <a:spLocks noChangeArrowheads="1"/>
          </p:cNvSpPr>
          <p:nvPr/>
        </p:nvSpPr>
        <p:spPr bwMode="auto">
          <a:xfrm>
            <a:off x="533400" y="76200"/>
            <a:ext cx="8610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sz="2700" b="1">
                <a:solidFill>
                  <a:schemeClr val="tx2"/>
                </a:solidFill>
              </a:rPr>
              <a:t>GG</a:t>
            </a:r>
            <a:r>
              <a:rPr lang="en-US" sz="2700" b="1" baseline="-25000">
                <a:solidFill>
                  <a:schemeClr val="tx2"/>
                </a:solidFill>
              </a:rPr>
              <a:t>= </a:t>
            </a:r>
            <a:r>
              <a:rPr lang="en-US" sz="2700" b="1">
                <a:solidFill>
                  <a:schemeClr val="tx2"/>
                </a:solidFill>
              </a:rPr>
              <a:t>= {&lt;</a:t>
            </a:r>
            <a:r>
              <a:rPr lang="en-US" sz="2700" b="1" i="1">
                <a:solidFill>
                  <a:schemeClr val="tx2"/>
                </a:solidFill>
              </a:rPr>
              <a:t>G</a:t>
            </a:r>
            <a:r>
              <a:rPr lang="en-US" sz="2700" b="1" baseline="-25000">
                <a:solidFill>
                  <a:schemeClr val="tx2"/>
                </a:solidFill>
              </a:rPr>
              <a:t>1</a:t>
            </a:r>
            <a:r>
              <a:rPr lang="en-US" sz="2700" b="1">
                <a:solidFill>
                  <a:schemeClr val="tx2"/>
                </a:solidFill>
              </a:rPr>
              <a:t>, </a:t>
            </a:r>
            <a:r>
              <a:rPr lang="en-US" sz="2700" b="1" i="1">
                <a:solidFill>
                  <a:schemeClr val="tx2"/>
                </a:solidFill>
              </a:rPr>
              <a:t>G</a:t>
            </a:r>
            <a:r>
              <a:rPr lang="en-US" sz="2700" b="1" baseline="-25000">
                <a:solidFill>
                  <a:schemeClr val="tx2"/>
                </a:solidFill>
              </a:rPr>
              <a:t>2</a:t>
            </a:r>
            <a:r>
              <a:rPr lang="en-US" sz="2700" b="1">
                <a:solidFill>
                  <a:schemeClr val="tx2"/>
                </a:solidFill>
              </a:rPr>
              <a:t>&gt; : </a:t>
            </a:r>
            <a:r>
              <a:rPr lang="en-US" sz="2700" b="1" i="1">
                <a:solidFill>
                  <a:schemeClr val="tx2"/>
                </a:solidFill>
              </a:rPr>
              <a:t>G</a:t>
            </a:r>
            <a:r>
              <a:rPr lang="en-US" sz="2700" b="1" baseline="-25000">
                <a:solidFill>
                  <a:schemeClr val="tx2"/>
                </a:solidFill>
              </a:rPr>
              <a:t>1</a:t>
            </a:r>
            <a:r>
              <a:rPr lang="en-US" sz="2700" b="1">
                <a:solidFill>
                  <a:schemeClr val="tx2"/>
                </a:solidFill>
              </a:rPr>
              <a:t> and </a:t>
            </a:r>
            <a:r>
              <a:rPr lang="en-US" sz="2700" b="1" i="1">
                <a:solidFill>
                  <a:schemeClr val="tx2"/>
                </a:solidFill>
              </a:rPr>
              <a:t>G</a:t>
            </a:r>
            <a:r>
              <a:rPr lang="en-US" sz="2700" b="1" baseline="-25000">
                <a:solidFill>
                  <a:schemeClr val="tx2"/>
                </a:solidFill>
              </a:rPr>
              <a:t>2</a:t>
            </a:r>
            <a:r>
              <a:rPr lang="en-US" sz="2700" b="1">
                <a:solidFill>
                  <a:schemeClr val="tx2"/>
                </a:solidFill>
              </a:rPr>
              <a:t> are cfgs, </a:t>
            </a:r>
            <a:r>
              <a:rPr lang="en-US" sz="2700" b="1" i="1">
                <a:solidFill>
                  <a:schemeClr val="tx2"/>
                </a:solidFill>
              </a:rPr>
              <a:t>L</a:t>
            </a:r>
            <a:r>
              <a:rPr lang="en-US" sz="2700" b="1">
                <a:solidFill>
                  <a:schemeClr val="tx2"/>
                </a:solidFill>
              </a:rPr>
              <a:t>(</a:t>
            </a:r>
            <a:r>
              <a:rPr lang="en-US" sz="2700" b="1" i="1">
                <a:solidFill>
                  <a:schemeClr val="tx2"/>
                </a:solidFill>
              </a:rPr>
              <a:t>G</a:t>
            </a:r>
            <a:r>
              <a:rPr lang="en-US" sz="2700" b="1" baseline="-25000">
                <a:solidFill>
                  <a:schemeClr val="tx2"/>
                </a:solidFill>
              </a:rPr>
              <a:t>1</a:t>
            </a:r>
            <a:r>
              <a:rPr lang="en-US" sz="2700" b="1">
                <a:solidFill>
                  <a:schemeClr val="tx2"/>
                </a:solidFill>
              </a:rPr>
              <a:t>) = </a:t>
            </a:r>
            <a:r>
              <a:rPr lang="en-US" sz="2700" b="1" i="1">
                <a:solidFill>
                  <a:schemeClr val="tx2"/>
                </a:solidFill>
              </a:rPr>
              <a:t>L</a:t>
            </a:r>
            <a:r>
              <a:rPr lang="en-US" sz="2700" b="1">
                <a:solidFill>
                  <a:schemeClr val="tx2"/>
                </a:solidFill>
              </a:rPr>
              <a:t>(</a:t>
            </a:r>
            <a:r>
              <a:rPr lang="en-US" sz="2700" b="1" i="1">
                <a:solidFill>
                  <a:schemeClr val="tx2"/>
                </a:solidFill>
              </a:rPr>
              <a:t>G</a:t>
            </a:r>
            <a:r>
              <a:rPr lang="en-US" sz="2700" b="1" baseline="-25000">
                <a:solidFill>
                  <a:schemeClr val="tx2"/>
                </a:solidFill>
              </a:rPr>
              <a:t>2</a:t>
            </a:r>
            <a:r>
              <a:rPr lang="en-US" sz="2700" b="1">
                <a:solidFill>
                  <a:schemeClr val="tx2"/>
                </a:solidFill>
              </a:rPr>
              <a:t>)}</a:t>
            </a:r>
            <a:r>
              <a:rPr lang="en-US" sz="2700">
                <a:solidFill>
                  <a:schemeClr val="tx2"/>
                </a:solidFill>
              </a:rPr>
              <a:t> </a:t>
            </a:r>
          </a:p>
        </p:txBody>
      </p:sp>
      <p:sp>
        <p:nvSpPr>
          <p:cNvPr id="45059" name="Text Box 12"/>
          <p:cNvSpPr txBox="1">
            <a:spLocks noChangeArrowheads="1"/>
          </p:cNvSpPr>
          <p:nvPr/>
        </p:nvSpPr>
        <p:spPr bwMode="auto">
          <a:xfrm>
            <a:off x="838200" y="762000"/>
            <a:ext cx="8016875" cy="5786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sz="2200"/>
              <a:t>Proof by reduction from: 	CFG</a:t>
            </a:r>
            <a:r>
              <a:rPr lang="en-US" sz="2200" baseline="-25000"/>
              <a:t>ALL</a:t>
            </a:r>
            <a:r>
              <a:rPr lang="en-US" sz="2200"/>
              <a:t> = {&lt;</a:t>
            </a:r>
            <a:r>
              <a:rPr lang="en-US" sz="2200" i="1"/>
              <a:t>G</a:t>
            </a:r>
            <a:r>
              <a:rPr lang="en-US" sz="2200"/>
              <a:t>&gt; : </a:t>
            </a:r>
            <a:r>
              <a:rPr lang="en-US" sz="2200" i="1"/>
              <a:t>L</a:t>
            </a:r>
            <a:r>
              <a:rPr lang="en-US" sz="2200"/>
              <a:t>(</a:t>
            </a:r>
            <a:r>
              <a:rPr lang="en-US" sz="2200" i="1"/>
              <a:t>G</a:t>
            </a:r>
            <a:r>
              <a:rPr lang="en-US" sz="2200"/>
              <a:t>) = </a:t>
            </a:r>
            <a:r>
              <a:rPr lang="en-US" sz="2200">
                <a:sym typeface="Symbol" panose="05050102010706020507" pitchFamily="18" charset="2"/>
              </a:rPr>
              <a:t></a:t>
            </a:r>
            <a:r>
              <a:rPr lang="en-US" sz="2200"/>
              <a:t>*}:</a:t>
            </a:r>
          </a:p>
          <a:p>
            <a:pPr eaLnBrk="1" hangingPunct="1"/>
            <a:endParaRPr lang="en-US" sz="2200"/>
          </a:p>
          <a:p>
            <a:pPr eaLnBrk="1" hangingPunct="1"/>
            <a:r>
              <a:rPr lang="en-US" sz="2200" i="1"/>
              <a:t>R</a:t>
            </a:r>
            <a:r>
              <a:rPr lang="en-US" sz="2200"/>
              <a:t> is a reduction from CFG</a:t>
            </a:r>
            <a:r>
              <a:rPr lang="en-US" sz="2200" baseline="-25000"/>
              <a:t>ALL</a:t>
            </a:r>
            <a:r>
              <a:rPr lang="en-US" sz="2200"/>
              <a:t> to GG</a:t>
            </a:r>
            <a:r>
              <a:rPr lang="en-US" sz="2200" baseline="-25000"/>
              <a:t>=</a:t>
            </a:r>
            <a:r>
              <a:rPr lang="en-US" sz="2200"/>
              <a:t> defined as follows:</a:t>
            </a:r>
          </a:p>
          <a:p>
            <a:pPr eaLnBrk="1" hangingPunct="1"/>
            <a:r>
              <a:rPr lang="en-US" sz="2200" i="1"/>
              <a:t>    R</a:t>
            </a:r>
            <a:r>
              <a:rPr lang="en-US" sz="2200"/>
              <a:t>(&lt;</a:t>
            </a:r>
            <a:r>
              <a:rPr lang="en-US" sz="2200" i="1"/>
              <a:t>M</a:t>
            </a:r>
            <a:r>
              <a:rPr lang="en-US" sz="2200"/>
              <a:t>&gt;) = </a:t>
            </a:r>
          </a:p>
          <a:p>
            <a:pPr eaLnBrk="1" hangingPunct="1"/>
            <a:r>
              <a:rPr lang="en-US" sz="2200"/>
              <a:t>        1. Construct the description &lt;</a:t>
            </a:r>
            <a:r>
              <a:rPr lang="en-US" sz="2200" i="1"/>
              <a:t>G</a:t>
            </a:r>
            <a:r>
              <a:rPr lang="en-US" sz="2200"/>
              <a:t>#&gt; of a new grammar </a:t>
            </a:r>
            <a:r>
              <a:rPr lang="en-US" sz="2200" i="1"/>
              <a:t>G</a:t>
            </a:r>
            <a:r>
              <a:rPr lang="en-US" sz="2200"/>
              <a:t># </a:t>
            </a:r>
          </a:p>
          <a:p>
            <a:pPr eaLnBrk="1" hangingPunct="1"/>
            <a:r>
              <a:rPr lang="en-US" sz="2200"/>
              <a:t>		that  generates </a:t>
            </a:r>
            <a:r>
              <a:rPr lang="en-US" sz="2200">
                <a:sym typeface="Symbol" panose="05050102010706020507" pitchFamily="18" charset="2"/>
              </a:rPr>
              <a:t></a:t>
            </a:r>
            <a:r>
              <a:rPr lang="en-US" sz="2200"/>
              <a:t>*.</a:t>
            </a:r>
          </a:p>
          <a:p>
            <a:pPr eaLnBrk="1" hangingPunct="1"/>
            <a:r>
              <a:rPr lang="en-US" sz="2200"/>
              <a:t>        2. Return &lt;</a:t>
            </a:r>
            <a:r>
              <a:rPr lang="en-US" sz="2200" i="1"/>
              <a:t>G</a:t>
            </a:r>
            <a:r>
              <a:rPr lang="en-US" sz="2200"/>
              <a:t>#, </a:t>
            </a:r>
            <a:r>
              <a:rPr lang="en-US" sz="2200" i="1"/>
              <a:t>G</a:t>
            </a:r>
            <a:r>
              <a:rPr lang="en-US" sz="2200"/>
              <a:t>&gt;.</a:t>
            </a:r>
          </a:p>
          <a:p>
            <a:pPr eaLnBrk="1" hangingPunct="1"/>
            <a:endParaRPr lang="en-US" sz="2200"/>
          </a:p>
          <a:p>
            <a:pPr eaLnBrk="1" hangingPunct="1"/>
            <a:r>
              <a:rPr lang="en-US" sz="2200"/>
              <a:t>If </a:t>
            </a:r>
            <a:r>
              <a:rPr lang="en-US" sz="2200" i="1"/>
              <a:t>Oracle</a:t>
            </a:r>
            <a:r>
              <a:rPr lang="en-US" sz="2200"/>
              <a:t> exists, then </a:t>
            </a:r>
            <a:r>
              <a:rPr lang="en-US" sz="2200" i="1"/>
              <a:t>C = Oracle</a:t>
            </a:r>
            <a:r>
              <a:rPr lang="en-US" sz="2200"/>
              <a:t>(</a:t>
            </a:r>
            <a:r>
              <a:rPr lang="en-US" sz="2200" i="1"/>
              <a:t>R</a:t>
            </a:r>
            <a:r>
              <a:rPr lang="en-US" sz="2200"/>
              <a:t>(&lt;</a:t>
            </a:r>
            <a:r>
              <a:rPr lang="en-US" sz="2200" i="1"/>
              <a:t>M</a:t>
            </a:r>
            <a:r>
              <a:rPr lang="en-US" sz="2200"/>
              <a:t>&gt;)) decides CFG</a:t>
            </a:r>
            <a:r>
              <a:rPr lang="en-US" sz="2200" baseline="-25000"/>
              <a:t>ALL</a:t>
            </a:r>
            <a:r>
              <a:rPr lang="en-US" sz="2200"/>
              <a:t>:</a:t>
            </a:r>
            <a:endParaRPr lang="en-US" sz="2200" i="1"/>
          </a:p>
          <a:p>
            <a:pPr eaLnBrk="1" hangingPunct="1"/>
            <a:r>
              <a:rPr lang="en-US" sz="2200"/>
              <a:t>     ● </a:t>
            </a:r>
            <a:r>
              <a:rPr lang="en-US" sz="2200" i="1"/>
              <a:t>R</a:t>
            </a:r>
            <a:r>
              <a:rPr lang="en-US" sz="2200"/>
              <a:t> is correct:</a:t>
            </a:r>
          </a:p>
          <a:p>
            <a:pPr eaLnBrk="1" hangingPunct="1"/>
            <a:r>
              <a:rPr lang="en-US" sz="2200"/>
              <a:t>        ● &lt;</a:t>
            </a:r>
            <a:r>
              <a:rPr lang="en-US" sz="2200" i="1"/>
              <a:t>G</a:t>
            </a:r>
            <a:r>
              <a:rPr lang="en-US" sz="2200"/>
              <a:t> &gt; </a:t>
            </a:r>
            <a:r>
              <a:rPr lang="en-US" sz="2200">
                <a:sym typeface="Symbol" panose="05050102010706020507" pitchFamily="18" charset="2"/>
              </a:rPr>
              <a:t></a:t>
            </a:r>
            <a:r>
              <a:rPr lang="en-US" sz="2200"/>
              <a:t> CFG</a:t>
            </a:r>
            <a:r>
              <a:rPr lang="en-US" sz="2200" baseline="-25000"/>
              <a:t>ALL</a:t>
            </a:r>
            <a:r>
              <a:rPr lang="en-US" sz="2200"/>
              <a:t>: </a:t>
            </a:r>
            <a:r>
              <a:rPr lang="en-US" sz="2200" i="1"/>
              <a:t>G</a:t>
            </a:r>
            <a:r>
              <a:rPr lang="en-US" sz="2200"/>
              <a:t> is equivalent to </a:t>
            </a:r>
            <a:r>
              <a:rPr lang="en-US" sz="2200" i="1"/>
              <a:t>G</a:t>
            </a:r>
            <a:r>
              <a:rPr lang="en-US" sz="2200"/>
              <a:t>#, which generates </a:t>
            </a:r>
          </a:p>
          <a:p>
            <a:pPr eaLnBrk="1" hangingPunct="1"/>
            <a:r>
              <a:rPr lang="en-US" sz="2200"/>
              <a:t>           everything.  </a:t>
            </a:r>
            <a:r>
              <a:rPr lang="en-US" sz="2200" i="1"/>
              <a:t>Oracle</a:t>
            </a:r>
            <a:r>
              <a:rPr lang="en-US" sz="2200"/>
              <a:t> accepts.</a:t>
            </a:r>
          </a:p>
          <a:p>
            <a:pPr eaLnBrk="1" hangingPunct="1"/>
            <a:r>
              <a:rPr lang="en-US" sz="2200"/>
              <a:t>        ● &lt;</a:t>
            </a:r>
            <a:r>
              <a:rPr lang="en-US" sz="2200" i="1"/>
              <a:t>G</a:t>
            </a:r>
            <a:r>
              <a:rPr lang="en-US" sz="2200"/>
              <a:t> &gt; </a:t>
            </a:r>
            <a:r>
              <a:rPr lang="en-US" sz="2200">
                <a:sym typeface="Symbol" panose="05050102010706020507" pitchFamily="18" charset="2"/>
              </a:rPr>
              <a:t></a:t>
            </a:r>
            <a:r>
              <a:rPr lang="en-US" sz="2200"/>
              <a:t> CFG</a:t>
            </a:r>
            <a:r>
              <a:rPr lang="en-US" sz="2200" baseline="-25000"/>
              <a:t>ALL</a:t>
            </a:r>
            <a:r>
              <a:rPr lang="en-US" sz="2200"/>
              <a:t>: </a:t>
            </a:r>
            <a:r>
              <a:rPr lang="en-US" sz="2200" i="1"/>
              <a:t>G</a:t>
            </a:r>
            <a:r>
              <a:rPr lang="en-US" sz="2200"/>
              <a:t> is not equivalent to </a:t>
            </a:r>
            <a:r>
              <a:rPr lang="en-US" sz="2200" i="1"/>
              <a:t>G</a:t>
            </a:r>
            <a:r>
              <a:rPr lang="en-US" sz="2200"/>
              <a:t>#, which</a:t>
            </a:r>
          </a:p>
          <a:p>
            <a:pPr eaLnBrk="1" hangingPunct="1"/>
            <a:r>
              <a:rPr lang="en-US" sz="2200"/>
              <a:t>		generates  everything.  </a:t>
            </a:r>
            <a:r>
              <a:rPr lang="en-US" sz="2200" i="1"/>
              <a:t>Oracle</a:t>
            </a:r>
            <a:r>
              <a:rPr lang="en-US" sz="2200"/>
              <a:t>  rejects.  </a:t>
            </a:r>
          </a:p>
          <a:p>
            <a:pPr eaLnBrk="1" hangingPunct="1"/>
            <a:endParaRPr lang="en-US" sz="2200"/>
          </a:p>
          <a:p>
            <a:pPr eaLnBrk="1" hangingPunct="1"/>
            <a:r>
              <a:rPr lang="en-US" sz="2200"/>
              <a:t>But no machine to decide CFG</a:t>
            </a:r>
            <a:r>
              <a:rPr lang="en-US" sz="2200" baseline="-25000"/>
              <a:t>ALL</a:t>
            </a:r>
            <a:r>
              <a:rPr lang="en-US" sz="2200"/>
              <a:t> can exist, so neither does </a:t>
            </a:r>
            <a:r>
              <a:rPr lang="en-US" sz="2200" i="1"/>
              <a:t>Oracle</a:t>
            </a:r>
            <a:r>
              <a:rPr lang="en-US" sz="220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106378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ext Box 2"/>
          <p:cNvSpPr txBox="1">
            <a:spLocks noChangeArrowheads="1"/>
          </p:cNvSpPr>
          <p:nvPr/>
        </p:nvSpPr>
        <p:spPr bwMode="auto">
          <a:xfrm>
            <a:off x="838200" y="1295400"/>
            <a:ext cx="8077200" cy="304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sz="2400" dirty="0"/>
              <a:t>    ● Contradiction</a:t>
            </a:r>
          </a:p>
          <a:p>
            <a:pPr eaLnBrk="1" hangingPunct="1"/>
            <a:endParaRPr lang="en-US" sz="2400" i="1" dirty="0"/>
          </a:p>
          <a:p>
            <a:pPr eaLnBrk="1" hangingPunct="1"/>
            <a:r>
              <a:rPr lang="en-US" sz="2400" dirty="0"/>
              <a:t>    ● </a:t>
            </a:r>
            <a:r>
              <a:rPr lang="en-US" sz="2400" i="1" dirty="0"/>
              <a:t>L</a:t>
            </a:r>
            <a:r>
              <a:rPr lang="en-US" sz="2400" dirty="0"/>
              <a:t> is the complement of an SD/D Language. </a:t>
            </a:r>
          </a:p>
          <a:p>
            <a:pPr eaLnBrk="1" hangingPunct="1"/>
            <a:endParaRPr lang="en-US" sz="2400" dirty="0"/>
          </a:p>
          <a:p>
            <a:pPr eaLnBrk="1" hangingPunct="1"/>
            <a:r>
              <a:rPr lang="en-US" sz="2400" dirty="0"/>
              <a:t>    ● Reduction from a known non-SD </a:t>
            </a:r>
            <a:r>
              <a:rPr lang="en-US" sz="2400" dirty="0" smtClean="0"/>
              <a:t>language</a:t>
            </a:r>
          </a:p>
          <a:p>
            <a:pPr eaLnBrk="1" hangingPunct="1"/>
            <a:endParaRPr lang="en-US" sz="2400" dirty="0"/>
          </a:p>
          <a:p>
            <a:pPr eaLnBrk="1" hangingPunct="1"/>
            <a:endParaRPr lang="en-US" sz="2400" dirty="0" smtClean="0"/>
          </a:p>
          <a:p>
            <a:pPr eaLnBrk="1" hangingPunct="1"/>
            <a:endParaRPr lang="en-US" sz="2400" dirty="0"/>
          </a:p>
        </p:txBody>
      </p:sp>
      <p:sp>
        <p:nvSpPr>
          <p:cNvPr id="36867" name="Rectangle 3"/>
          <p:cNvSpPr>
            <a:spLocks noChangeArrowheads="1"/>
          </p:cNvSpPr>
          <p:nvPr/>
        </p:nvSpPr>
        <p:spPr bwMode="auto">
          <a:xfrm>
            <a:off x="533400" y="0"/>
            <a:ext cx="86106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sz="3600" b="1" dirty="0" smtClean="0">
                <a:solidFill>
                  <a:schemeClr val="tx2"/>
                </a:solidFill>
              </a:rPr>
              <a:t>Recap: Proving </a:t>
            </a:r>
            <a:r>
              <a:rPr lang="en-US" sz="3600" b="1" dirty="0">
                <a:solidFill>
                  <a:schemeClr val="tx2"/>
                </a:solidFill>
              </a:rPr>
              <a:t>Languages are not SD </a:t>
            </a:r>
          </a:p>
        </p:txBody>
      </p:sp>
    </p:spTree>
    <p:extLst>
      <p:ext uri="{BB962C8B-B14F-4D97-AF65-F5344CB8AC3E}">
        <p14:creationId xmlns:p14="http://schemas.microsoft.com/office/powerpoint/2010/main" val="26012474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ChangeArrowheads="1"/>
          </p:cNvSpPr>
          <p:nvPr/>
        </p:nvSpPr>
        <p:spPr bwMode="auto">
          <a:xfrm>
            <a:off x="533400" y="152400"/>
            <a:ext cx="86106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sz="3600" b="1">
                <a:solidFill>
                  <a:schemeClr val="tx2"/>
                </a:solidFill>
              </a:rPr>
              <a:t>EqTMs = {&lt;</a:t>
            </a:r>
            <a:r>
              <a:rPr lang="en-US" sz="3600" b="1" i="1">
                <a:solidFill>
                  <a:schemeClr val="tx2"/>
                </a:solidFill>
              </a:rPr>
              <a:t>M</a:t>
            </a:r>
            <a:r>
              <a:rPr lang="en-US" sz="3600" b="1" i="1" baseline="-25000">
                <a:solidFill>
                  <a:schemeClr val="tx2"/>
                </a:solidFill>
              </a:rPr>
              <a:t>a</a:t>
            </a:r>
            <a:r>
              <a:rPr lang="en-US" sz="3600" b="1">
                <a:solidFill>
                  <a:schemeClr val="tx2"/>
                </a:solidFill>
              </a:rPr>
              <a:t>, </a:t>
            </a:r>
            <a:r>
              <a:rPr lang="en-US" sz="3600" b="1" i="1">
                <a:solidFill>
                  <a:schemeClr val="tx2"/>
                </a:solidFill>
              </a:rPr>
              <a:t>M</a:t>
            </a:r>
            <a:r>
              <a:rPr lang="en-US" sz="3600" b="1" i="1" baseline="-25000">
                <a:solidFill>
                  <a:schemeClr val="tx2"/>
                </a:solidFill>
              </a:rPr>
              <a:t>b</a:t>
            </a:r>
            <a:r>
              <a:rPr lang="en-US" sz="3600" b="1">
                <a:solidFill>
                  <a:schemeClr val="tx2"/>
                </a:solidFill>
              </a:rPr>
              <a:t>&gt; : </a:t>
            </a:r>
            <a:r>
              <a:rPr lang="en-US" sz="3600" b="1" i="1">
                <a:solidFill>
                  <a:schemeClr val="tx2"/>
                </a:solidFill>
              </a:rPr>
              <a:t>L</a:t>
            </a:r>
            <a:r>
              <a:rPr lang="en-US" sz="3600" b="1">
                <a:solidFill>
                  <a:schemeClr val="tx2"/>
                </a:solidFill>
              </a:rPr>
              <a:t>(</a:t>
            </a:r>
            <a:r>
              <a:rPr lang="en-US" sz="3600" b="1" i="1">
                <a:solidFill>
                  <a:schemeClr val="tx2"/>
                </a:solidFill>
              </a:rPr>
              <a:t>M</a:t>
            </a:r>
            <a:r>
              <a:rPr lang="en-US" sz="3600" b="1" i="1" baseline="-25000">
                <a:solidFill>
                  <a:schemeClr val="tx2"/>
                </a:solidFill>
              </a:rPr>
              <a:t>a</a:t>
            </a:r>
            <a:r>
              <a:rPr lang="en-US" sz="3600" b="1">
                <a:solidFill>
                  <a:schemeClr val="tx2"/>
                </a:solidFill>
              </a:rPr>
              <a:t>) = </a:t>
            </a:r>
            <a:r>
              <a:rPr lang="en-US" sz="3600" b="1" i="1">
                <a:solidFill>
                  <a:schemeClr val="tx2"/>
                </a:solidFill>
              </a:rPr>
              <a:t>L</a:t>
            </a:r>
            <a:r>
              <a:rPr lang="en-US" sz="3600" b="1">
                <a:solidFill>
                  <a:schemeClr val="tx2"/>
                </a:solidFill>
              </a:rPr>
              <a:t>(</a:t>
            </a:r>
            <a:r>
              <a:rPr lang="en-US" sz="3600" b="1" i="1">
                <a:solidFill>
                  <a:schemeClr val="tx2"/>
                </a:solidFill>
              </a:rPr>
              <a:t>M</a:t>
            </a:r>
            <a:r>
              <a:rPr lang="en-US" sz="3600" b="1" i="1" baseline="-25000">
                <a:solidFill>
                  <a:schemeClr val="tx2"/>
                </a:solidFill>
              </a:rPr>
              <a:t>b</a:t>
            </a:r>
            <a:r>
              <a:rPr lang="en-US" sz="3600" b="1">
                <a:solidFill>
                  <a:schemeClr val="tx2"/>
                </a:solidFill>
              </a:rPr>
              <a:t>)}</a:t>
            </a:r>
            <a:r>
              <a:rPr lang="en-US" sz="3600">
                <a:solidFill>
                  <a:schemeClr val="tx2"/>
                </a:solidFill>
              </a:rPr>
              <a:t> </a:t>
            </a:r>
          </a:p>
        </p:txBody>
      </p:sp>
      <p:sp>
        <p:nvSpPr>
          <p:cNvPr id="16387" name="Text Box 3"/>
          <p:cNvSpPr txBox="1">
            <a:spLocks noChangeArrowheads="1"/>
          </p:cNvSpPr>
          <p:nvPr/>
        </p:nvSpPr>
        <p:spPr bwMode="auto">
          <a:xfrm>
            <a:off x="838200" y="1066800"/>
            <a:ext cx="8077200" cy="557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01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sz="2000" dirty="0"/>
              <a:t>			</a:t>
            </a:r>
            <a:r>
              <a:rPr lang="en-US" sz="2000" dirty="0">
                <a:sym typeface="Symbol" panose="05050102010706020507" pitchFamily="18" charset="2"/>
              </a:rPr>
              <a:t></a:t>
            </a:r>
            <a:r>
              <a:rPr lang="en-US" sz="2000" dirty="0"/>
              <a:t>H = {&lt;</a:t>
            </a:r>
            <a:r>
              <a:rPr lang="en-US" sz="2000" i="1" dirty="0"/>
              <a:t>M</a:t>
            </a:r>
            <a:r>
              <a:rPr lang="en-US" sz="2000" dirty="0"/>
              <a:t>, </a:t>
            </a:r>
            <a:r>
              <a:rPr lang="en-US" sz="2000" i="1" dirty="0"/>
              <a:t>w</a:t>
            </a:r>
            <a:r>
              <a:rPr lang="en-US" sz="2000" dirty="0"/>
              <a:t>&gt; : TM </a:t>
            </a:r>
            <a:r>
              <a:rPr lang="en-US" sz="2000" i="1" dirty="0"/>
              <a:t>M</a:t>
            </a:r>
            <a:r>
              <a:rPr lang="en-US" sz="2000" dirty="0"/>
              <a:t> does not halt on </a:t>
            </a:r>
            <a:r>
              <a:rPr lang="en-US" sz="2000" i="1" dirty="0"/>
              <a:t>w</a:t>
            </a:r>
            <a:r>
              <a:rPr lang="en-US" sz="2000" dirty="0"/>
              <a:t>}</a:t>
            </a:r>
          </a:p>
          <a:p>
            <a:pPr eaLnBrk="1" hangingPunct="1"/>
            <a:r>
              <a:rPr lang="en-US" sz="2000" dirty="0"/>
              <a:t> 											     </a:t>
            </a:r>
            <a:r>
              <a:rPr lang="en-US" sz="2000" i="1" dirty="0"/>
              <a:t>R </a:t>
            </a:r>
          </a:p>
          <a:p>
            <a:pPr eaLnBrk="1" hangingPunct="1"/>
            <a:endParaRPr lang="en-US" sz="2000" dirty="0"/>
          </a:p>
          <a:p>
            <a:pPr eaLnBrk="1" hangingPunct="1"/>
            <a:r>
              <a:rPr lang="en-US" sz="2000" dirty="0"/>
              <a:t>(?</a:t>
            </a:r>
            <a:r>
              <a:rPr lang="en-US" sz="2000" i="1" dirty="0"/>
              <a:t>Oracle</a:t>
            </a:r>
            <a:r>
              <a:rPr lang="en-US" sz="2000" dirty="0"/>
              <a:t>) 	</a:t>
            </a:r>
            <a:r>
              <a:rPr lang="en-US" sz="2000" dirty="0" err="1">
                <a:solidFill>
                  <a:schemeClr val="tx2"/>
                </a:solidFill>
              </a:rPr>
              <a:t>EqTMs</a:t>
            </a:r>
            <a:r>
              <a:rPr lang="en-US" sz="2000" dirty="0">
                <a:solidFill>
                  <a:schemeClr val="tx2"/>
                </a:solidFill>
              </a:rPr>
              <a:t> = {&lt;</a:t>
            </a:r>
            <a:r>
              <a:rPr lang="en-US" sz="2000" i="1" dirty="0">
                <a:solidFill>
                  <a:schemeClr val="tx2"/>
                </a:solidFill>
              </a:rPr>
              <a:t>M</a:t>
            </a:r>
            <a:r>
              <a:rPr lang="en-US" sz="2000" i="1" baseline="-25000" dirty="0">
                <a:solidFill>
                  <a:schemeClr val="tx2"/>
                </a:solidFill>
              </a:rPr>
              <a:t>a</a:t>
            </a:r>
            <a:r>
              <a:rPr lang="en-US" sz="2000" dirty="0">
                <a:solidFill>
                  <a:schemeClr val="tx2"/>
                </a:solidFill>
              </a:rPr>
              <a:t>, </a:t>
            </a:r>
            <a:r>
              <a:rPr lang="en-US" sz="2000" i="1" dirty="0">
                <a:solidFill>
                  <a:schemeClr val="tx2"/>
                </a:solidFill>
              </a:rPr>
              <a:t>M</a:t>
            </a:r>
            <a:r>
              <a:rPr lang="en-US" sz="2000" i="1" baseline="-25000" dirty="0">
                <a:solidFill>
                  <a:schemeClr val="tx2"/>
                </a:solidFill>
              </a:rPr>
              <a:t>b</a:t>
            </a:r>
            <a:r>
              <a:rPr lang="en-US" sz="2000" dirty="0">
                <a:solidFill>
                  <a:schemeClr val="tx2"/>
                </a:solidFill>
              </a:rPr>
              <a:t>&gt; : </a:t>
            </a:r>
            <a:r>
              <a:rPr lang="en-US" sz="2000" i="1" dirty="0">
                <a:solidFill>
                  <a:schemeClr val="tx2"/>
                </a:solidFill>
              </a:rPr>
              <a:t>L</a:t>
            </a:r>
            <a:r>
              <a:rPr lang="en-US" sz="2000" dirty="0">
                <a:solidFill>
                  <a:schemeClr val="tx2"/>
                </a:solidFill>
              </a:rPr>
              <a:t>(</a:t>
            </a:r>
            <a:r>
              <a:rPr lang="en-US" sz="2000" i="1" dirty="0">
                <a:solidFill>
                  <a:schemeClr val="tx2"/>
                </a:solidFill>
              </a:rPr>
              <a:t>M</a:t>
            </a:r>
            <a:r>
              <a:rPr lang="en-US" sz="2000" i="1" baseline="-25000" dirty="0">
                <a:solidFill>
                  <a:schemeClr val="tx2"/>
                </a:solidFill>
              </a:rPr>
              <a:t>a</a:t>
            </a:r>
            <a:r>
              <a:rPr lang="en-US" sz="2000" dirty="0">
                <a:solidFill>
                  <a:schemeClr val="tx2"/>
                </a:solidFill>
              </a:rPr>
              <a:t>) = </a:t>
            </a:r>
            <a:r>
              <a:rPr lang="en-US" sz="2000" i="1" dirty="0">
                <a:solidFill>
                  <a:schemeClr val="tx2"/>
                </a:solidFill>
              </a:rPr>
              <a:t>L</a:t>
            </a:r>
            <a:r>
              <a:rPr lang="en-US" sz="2000" dirty="0">
                <a:solidFill>
                  <a:schemeClr val="tx2"/>
                </a:solidFill>
              </a:rPr>
              <a:t>(</a:t>
            </a:r>
            <a:r>
              <a:rPr lang="en-US" sz="2000" i="1" dirty="0">
                <a:solidFill>
                  <a:schemeClr val="tx2"/>
                </a:solidFill>
              </a:rPr>
              <a:t>M</a:t>
            </a:r>
            <a:r>
              <a:rPr lang="en-US" sz="2000" i="1" baseline="-25000" dirty="0">
                <a:solidFill>
                  <a:schemeClr val="tx2"/>
                </a:solidFill>
              </a:rPr>
              <a:t>b</a:t>
            </a:r>
            <a:r>
              <a:rPr lang="en-US" sz="2000" dirty="0">
                <a:solidFill>
                  <a:schemeClr val="tx2"/>
                </a:solidFill>
              </a:rPr>
              <a:t>)}</a:t>
            </a:r>
          </a:p>
          <a:p>
            <a:pPr eaLnBrk="1" hangingPunct="1"/>
            <a:endParaRPr lang="en-US" sz="2000" i="1" dirty="0"/>
          </a:p>
          <a:p>
            <a:pPr eaLnBrk="1" hangingPunct="1"/>
            <a:r>
              <a:rPr lang="en-US" sz="2000" i="1" dirty="0"/>
              <a:t>R</a:t>
            </a:r>
            <a:r>
              <a:rPr lang="en-US" sz="2000" dirty="0"/>
              <a:t>(&lt;</a:t>
            </a:r>
            <a:r>
              <a:rPr lang="en-US" sz="2000" i="1" dirty="0"/>
              <a:t>M</a:t>
            </a:r>
            <a:r>
              <a:rPr lang="en-US" sz="2000" dirty="0"/>
              <a:t>, </a:t>
            </a:r>
            <a:r>
              <a:rPr lang="en-US" sz="2000" i="1" dirty="0"/>
              <a:t>w</a:t>
            </a:r>
            <a:r>
              <a:rPr lang="en-US" sz="2000" dirty="0"/>
              <a:t>&gt;) = </a:t>
            </a:r>
          </a:p>
          <a:p>
            <a:pPr eaLnBrk="1" hangingPunct="1"/>
            <a:r>
              <a:rPr lang="en-US" sz="2000" dirty="0"/>
              <a:t>    1. Construct the description &lt;</a:t>
            </a:r>
            <a:r>
              <a:rPr lang="en-US" sz="2000" i="1" dirty="0"/>
              <a:t>M</a:t>
            </a:r>
            <a:r>
              <a:rPr lang="en-US" sz="2000" dirty="0"/>
              <a:t>#&gt;:</a:t>
            </a:r>
          </a:p>
          <a:p>
            <a:pPr lvl="1" eaLnBrk="1" hangingPunct="1"/>
            <a:r>
              <a:rPr lang="en-US" sz="2000" dirty="0"/>
              <a:t>        </a:t>
            </a:r>
          </a:p>
          <a:p>
            <a:pPr lvl="1" eaLnBrk="1" hangingPunct="1"/>
            <a:endParaRPr lang="en-US" sz="2000" dirty="0"/>
          </a:p>
          <a:p>
            <a:pPr eaLnBrk="1" hangingPunct="1"/>
            <a:r>
              <a:rPr lang="en-US" sz="2000" dirty="0"/>
              <a:t>    2. Construct the description &lt;</a:t>
            </a:r>
            <a:r>
              <a:rPr lang="en-US" sz="2000" i="1" dirty="0"/>
              <a:t>M</a:t>
            </a:r>
            <a:r>
              <a:rPr lang="en-US" sz="2000" dirty="0"/>
              <a:t>?&gt;:</a:t>
            </a:r>
          </a:p>
          <a:p>
            <a:pPr eaLnBrk="1" hangingPunct="1"/>
            <a:endParaRPr lang="en-US" sz="2000" dirty="0"/>
          </a:p>
          <a:p>
            <a:pPr eaLnBrk="1" hangingPunct="1"/>
            <a:endParaRPr lang="en-US" sz="2000" dirty="0"/>
          </a:p>
          <a:p>
            <a:pPr eaLnBrk="1" hangingPunct="1"/>
            <a:r>
              <a:rPr lang="en-US" sz="2000" dirty="0"/>
              <a:t>    3. Return &lt;</a:t>
            </a:r>
            <a:r>
              <a:rPr lang="en-US" sz="2000" i="1" dirty="0"/>
              <a:t>M</a:t>
            </a:r>
            <a:r>
              <a:rPr lang="en-US" sz="2000" dirty="0"/>
              <a:t>#, </a:t>
            </a:r>
            <a:r>
              <a:rPr lang="en-US" sz="2000" i="1" dirty="0"/>
              <a:t>M</a:t>
            </a:r>
            <a:r>
              <a:rPr lang="en-US" sz="2000" dirty="0"/>
              <a:t>?&gt;.</a:t>
            </a:r>
          </a:p>
          <a:p>
            <a:pPr eaLnBrk="1" hangingPunct="1"/>
            <a:endParaRPr lang="en-US" sz="2000" dirty="0"/>
          </a:p>
          <a:p>
            <a:pPr eaLnBrk="1" hangingPunct="1"/>
            <a:r>
              <a:rPr lang="en-US" sz="2000" dirty="0"/>
              <a:t>If </a:t>
            </a:r>
            <a:r>
              <a:rPr lang="en-US" sz="2000" i="1" dirty="0"/>
              <a:t>Oracle</a:t>
            </a:r>
            <a:r>
              <a:rPr lang="en-US" sz="2000" dirty="0"/>
              <a:t> exists, </a:t>
            </a:r>
            <a:r>
              <a:rPr lang="en-US" sz="2000" i="1" dirty="0"/>
              <a:t>C</a:t>
            </a:r>
            <a:r>
              <a:rPr lang="en-US" sz="2000" dirty="0"/>
              <a:t> = </a:t>
            </a:r>
            <a:r>
              <a:rPr lang="en-US" sz="2000" i="1" dirty="0"/>
              <a:t>Oracle</a:t>
            </a:r>
            <a:r>
              <a:rPr lang="en-US" sz="2000" dirty="0"/>
              <a:t>(</a:t>
            </a:r>
            <a:r>
              <a:rPr lang="en-US" sz="2000" i="1" dirty="0"/>
              <a:t>R</a:t>
            </a:r>
            <a:r>
              <a:rPr lang="en-US" sz="2000" dirty="0"/>
              <a:t>(&lt;</a:t>
            </a:r>
            <a:r>
              <a:rPr lang="en-US" sz="2000" i="1" dirty="0"/>
              <a:t>M</a:t>
            </a:r>
            <a:r>
              <a:rPr lang="en-US" sz="2000" dirty="0"/>
              <a:t>, </a:t>
            </a:r>
            <a:r>
              <a:rPr lang="en-US" sz="2000" i="1" dirty="0"/>
              <a:t>w</a:t>
            </a:r>
            <a:r>
              <a:rPr lang="en-US" sz="2000" dirty="0"/>
              <a:t>&gt;)) semidecides </a:t>
            </a:r>
            <a:r>
              <a:rPr lang="en-US" sz="2000" dirty="0">
                <a:sym typeface="Symbol" panose="05050102010706020507" pitchFamily="18" charset="2"/>
              </a:rPr>
              <a:t></a:t>
            </a:r>
            <a:r>
              <a:rPr lang="en-US" sz="2000" dirty="0"/>
              <a:t>H:</a:t>
            </a:r>
          </a:p>
          <a:p>
            <a:pPr eaLnBrk="1" hangingPunct="1"/>
            <a:r>
              <a:rPr lang="en-US" sz="2000" dirty="0"/>
              <a:t>    ● &lt;</a:t>
            </a:r>
            <a:r>
              <a:rPr lang="en-US" sz="2000" i="1" dirty="0"/>
              <a:t>M</a:t>
            </a:r>
            <a:r>
              <a:rPr lang="en-US" sz="2000" dirty="0"/>
              <a:t>, </a:t>
            </a:r>
            <a:r>
              <a:rPr lang="en-US" sz="2000" i="1" dirty="0"/>
              <a:t>w</a:t>
            </a:r>
            <a:r>
              <a:rPr lang="en-US" sz="2000" dirty="0"/>
              <a:t>&gt; </a:t>
            </a:r>
            <a:r>
              <a:rPr lang="en-US" sz="2000" dirty="0">
                <a:sym typeface="Symbol" panose="05050102010706020507" pitchFamily="18" charset="2"/>
              </a:rPr>
              <a:t></a:t>
            </a:r>
            <a:r>
              <a:rPr lang="en-US" sz="2000" dirty="0"/>
              <a:t> </a:t>
            </a:r>
            <a:r>
              <a:rPr lang="en-US" sz="2000" dirty="0">
                <a:sym typeface="Symbol" panose="05050102010706020507" pitchFamily="18" charset="2"/>
              </a:rPr>
              <a:t></a:t>
            </a:r>
            <a:r>
              <a:rPr lang="en-US" sz="2000" dirty="0"/>
              <a:t>H: </a:t>
            </a:r>
          </a:p>
          <a:p>
            <a:pPr eaLnBrk="1" hangingPunct="1"/>
            <a:r>
              <a:rPr lang="en-US" sz="2000" dirty="0"/>
              <a:t>    ● &lt;</a:t>
            </a:r>
            <a:r>
              <a:rPr lang="en-US" sz="2000" i="1" dirty="0"/>
              <a:t>M</a:t>
            </a:r>
            <a:r>
              <a:rPr lang="en-US" sz="2000" dirty="0"/>
              <a:t>, </a:t>
            </a:r>
            <a:r>
              <a:rPr lang="en-US" sz="2000" i="1" dirty="0"/>
              <a:t>w</a:t>
            </a:r>
            <a:r>
              <a:rPr lang="en-US" sz="2000" dirty="0"/>
              <a:t>&gt; </a:t>
            </a:r>
            <a:r>
              <a:rPr lang="en-US" sz="2000" dirty="0">
                <a:sym typeface="Symbol" panose="05050102010706020507" pitchFamily="18" charset="2"/>
              </a:rPr>
              <a:t></a:t>
            </a:r>
            <a:r>
              <a:rPr lang="en-US" sz="2000" dirty="0"/>
              <a:t> </a:t>
            </a:r>
            <a:r>
              <a:rPr lang="en-US" sz="2000" dirty="0">
                <a:sym typeface="Symbol" panose="05050102010706020507" pitchFamily="18" charset="2"/>
              </a:rPr>
              <a:t></a:t>
            </a:r>
            <a:r>
              <a:rPr lang="en-US" sz="2000" dirty="0"/>
              <a:t>H: </a:t>
            </a:r>
          </a:p>
        </p:txBody>
      </p:sp>
      <p:sp>
        <p:nvSpPr>
          <p:cNvPr id="16388" name="Line 4"/>
          <p:cNvSpPr>
            <a:spLocks noChangeShapeType="1"/>
          </p:cNvSpPr>
          <p:nvPr/>
        </p:nvSpPr>
        <p:spPr bwMode="auto">
          <a:xfrm>
            <a:off x="3429000" y="1447800"/>
            <a:ext cx="0" cy="7620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6781800" y="3440538"/>
            <a:ext cx="1752600" cy="830997"/>
          </a:xfrm>
          <a:prstGeom prst="rect">
            <a:avLst/>
          </a:prstGeom>
          <a:solidFill>
            <a:schemeClr val="accent5"/>
          </a:solidFill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Details on next slide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32136116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5"/>
          <p:cNvSpPr>
            <a:spLocks noChangeArrowheads="1"/>
          </p:cNvSpPr>
          <p:nvPr/>
        </p:nvSpPr>
        <p:spPr bwMode="auto">
          <a:xfrm>
            <a:off x="533400" y="152400"/>
            <a:ext cx="86106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sz="3600" b="1">
                <a:solidFill>
                  <a:schemeClr val="tx2"/>
                </a:solidFill>
              </a:rPr>
              <a:t>EqTMs = {&lt;</a:t>
            </a:r>
            <a:r>
              <a:rPr lang="en-US" sz="3600" b="1" i="1">
                <a:solidFill>
                  <a:schemeClr val="tx2"/>
                </a:solidFill>
              </a:rPr>
              <a:t>M</a:t>
            </a:r>
            <a:r>
              <a:rPr lang="en-US" sz="3600" b="1" i="1" baseline="-25000">
                <a:solidFill>
                  <a:schemeClr val="tx2"/>
                </a:solidFill>
              </a:rPr>
              <a:t>a</a:t>
            </a:r>
            <a:r>
              <a:rPr lang="en-US" sz="3600" b="1">
                <a:solidFill>
                  <a:schemeClr val="tx2"/>
                </a:solidFill>
              </a:rPr>
              <a:t>, </a:t>
            </a:r>
            <a:r>
              <a:rPr lang="en-US" sz="3600" b="1" i="1">
                <a:solidFill>
                  <a:schemeClr val="tx2"/>
                </a:solidFill>
              </a:rPr>
              <a:t>M</a:t>
            </a:r>
            <a:r>
              <a:rPr lang="en-US" sz="3600" b="1" i="1" baseline="-25000">
                <a:solidFill>
                  <a:schemeClr val="tx2"/>
                </a:solidFill>
              </a:rPr>
              <a:t>b</a:t>
            </a:r>
            <a:r>
              <a:rPr lang="en-US" sz="3600" b="1">
                <a:solidFill>
                  <a:schemeClr val="tx2"/>
                </a:solidFill>
              </a:rPr>
              <a:t>&gt; : </a:t>
            </a:r>
            <a:r>
              <a:rPr lang="en-US" sz="3600" b="1" i="1">
                <a:solidFill>
                  <a:schemeClr val="tx2"/>
                </a:solidFill>
              </a:rPr>
              <a:t>L</a:t>
            </a:r>
            <a:r>
              <a:rPr lang="en-US" sz="3600" b="1">
                <a:solidFill>
                  <a:schemeClr val="tx2"/>
                </a:solidFill>
              </a:rPr>
              <a:t>(</a:t>
            </a:r>
            <a:r>
              <a:rPr lang="en-US" sz="3600" b="1" i="1">
                <a:solidFill>
                  <a:schemeClr val="tx2"/>
                </a:solidFill>
              </a:rPr>
              <a:t>M</a:t>
            </a:r>
            <a:r>
              <a:rPr lang="en-US" sz="3600" b="1" i="1" baseline="-25000">
                <a:solidFill>
                  <a:schemeClr val="tx2"/>
                </a:solidFill>
              </a:rPr>
              <a:t>a</a:t>
            </a:r>
            <a:r>
              <a:rPr lang="en-US" sz="3600" b="1">
                <a:solidFill>
                  <a:schemeClr val="tx2"/>
                </a:solidFill>
              </a:rPr>
              <a:t>) = </a:t>
            </a:r>
            <a:r>
              <a:rPr lang="en-US" sz="3600" b="1" i="1">
                <a:solidFill>
                  <a:schemeClr val="tx2"/>
                </a:solidFill>
              </a:rPr>
              <a:t>L</a:t>
            </a:r>
            <a:r>
              <a:rPr lang="en-US" sz="3600" b="1">
                <a:solidFill>
                  <a:schemeClr val="tx2"/>
                </a:solidFill>
              </a:rPr>
              <a:t>(</a:t>
            </a:r>
            <a:r>
              <a:rPr lang="en-US" sz="3600" b="1" i="1">
                <a:solidFill>
                  <a:schemeClr val="tx2"/>
                </a:solidFill>
              </a:rPr>
              <a:t>M</a:t>
            </a:r>
            <a:r>
              <a:rPr lang="en-US" sz="3600" b="1" i="1" baseline="-25000">
                <a:solidFill>
                  <a:schemeClr val="tx2"/>
                </a:solidFill>
              </a:rPr>
              <a:t>b</a:t>
            </a:r>
            <a:r>
              <a:rPr lang="en-US" sz="3600" b="1">
                <a:solidFill>
                  <a:schemeClr val="tx2"/>
                </a:solidFill>
              </a:rPr>
              <a:t>)}</a:t>
            </a:r>
            <a:r>
              <a:rPr lang="en-US" sz="3600">
                <a:solidFill>
                  <a:schemeClr val="tx2"/>
                </a:solidFill>
              </a:rPr>
              <a:t> </a:t>
            </a:r>
          </a:p>
        </p:txBody>
      </p:sp>
      <p:sp>
        <p:nvSpPr>
          <p:cNvPr id="17411" name="Text Box 6"/>
          <p:cNvSpPr txBox="1">
            <a:spLocks noChangeArrowheads="1"/>
          </p:cNvSpPr>
          <p:nvPr/>
        </p:nvSpPr>
        <p:spPr bwMode="auto">
          <a:xfrm>
            <a:off x="838200" y="1066800"/>
            <a:ext cx="8077200" cy="550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defRPr/>
            </a:pPr>
            <a:r>
              <a:rPr lang="en-US" sz="2200" i="1" dirty="0">
                <a:latin typeface="Arial" charset="0"/>
              </a:rPr>
              <a:t>R</a:t>
            </a:r>
            <a:r>
              <a:rPr lang="en-US" sz="2200" dirty="0">
                <a:latin typeface="Arial" charset="0"/>
              </a:rPr>
              <a:t>(&lt;</a:t>
            </a:r>
            <a:r>
              <a:rPr lang="en-US" sz="2200" i="1" dirty="0">
                <a:latin typeface="Arial" charset="0"/>
              </a:rPr>
              <a:t>M</a:t>
            </a:r>
            <a:r>
              <a:rPr lang="en-US" sz="2200" dirty="0">
                <a:latin typeface="Arial" charset="0"/>
              </a:rPr>
              <a:t>, </a:t>
            </a:r>
            <a:r>
              <a:rPr lang="en-US" sz="2200" i="1" dirty="0">
                <a:latin typeface="Arial" charset="0"/>
              </a:rPr>
              <a:t>w</a:t>
            </a:r>
            <a:r>
              <a:rPr lang="en-US" sz="2200" dirty="0">
                <a:latin typeface="Arial" charset="0"/>
              </a:rPr>
              <a:t>&gt;) = </a:t>
            </a:r>
          </a:p>
          <a:p>
            <a:pPr marL="342900" indent="-342900">
              <a:defRPr/>
            </a:pPr>
            <a:r>
              <a:rPr lang="en-US" sz="2200" dirty="0">
                <a:latin typeface="Arial" charset="0"/>
              </a:rPr>
              <a:t>    1. Construct the description &lt;</a:t>
            </a:r>
            <a:r>
              <a:rPr lang="en-US" sz="2200" i="1" dirty="0">
                <a:latin typeface="Arial" charset="0"/>
              </a:rPr>
              <a:t>M</a:t>
            </a:r>
            <a:r>
              <a:rPr lang="en-US" sz="2200" dirty="0">
                <a:latin typeface="Arial" charset="0"/>
              </a:rPr>
              <a:t>#&gt;:</a:t>
            </a:r>
          </a:p>
          <a:p>
            <a:pPr marL="800100" lvl="1" indent="-342900">
              <a:defRPr/>
            </a:pPr>
            <a:r>
              <a:rPr lang="en-US" sz="2200" dirty="0">
                <a:latin typeface="Arial" charset="0"/>
              </a:rPr>
              <a:t>   	 1.1 Erase the tape.     </a:t>
            </a:r>
          </a:p>
          <a:p>
            <a:pPr marL="800100" lvl="1" indent="-342900">
              <a:defRPr/>
            </a:pPr>
            <a:r>
              <a:rPr lang="en-US" sz="2200" dirty="0">
                <a:latin typeface="Arial" charset="0"/>
              </a:rPr>
              <a:t>     	1.2 Write </a:t>
            </a:r>
            <a:r>
              <a:rPr lang="en-US" sz="2200" i="1" dirty="0">
                <a:latin typeface="Arial" charset="0"/>
              </a:rPr>
              <a:t>w</a:t>
            </a:r>
            <a:r>
              <a:rPr lang="en-US" sz="2200" dirty="0">
                <a:latin typeface="Arial" charset="0"/>
              </a:rPr>
              <a:t> on the tape.</a:t>
            </a:r>
          </a:p>
          <a:p>
            <a:pPr marL="800100" lvl="1" indent="-342900">
              <a:defRPr/>
            </a:pPr>
            <a:r>
              <a:rPr lang="en-US" sz="2200" dirty="0">
                <a:latin typeface="Arial" charset="0"/>
              </a:rPr>
              <a:t>     	1.3 Run </a:t>
            </a:r>
            <a:r>
              <a:rPr lang="en-US" sz="2200" i="1" dirty="0">
                <a:latin typeface="Arial" charset="0"/>
              </a:rPr>
              <a:t>M</a:t>
            </a:r>
            <a:r>
              <a:rPr lang="en-US" sz="2200" dirty="0">
                <a:latin typeface="Arial" charset="0"/>
              </a:rPr>
              <a:t> on </a:t>
            </a:r>
            <a:r>
              <a:rPr lang="en-US" sz="2200" i="1" dirty="0">
                <a:latin typeface="Arial" charset="0"/>
              </a:rPr>
              <a:t>w</a:t>
            </a:r>
            <a:r>
              <a:rPr lang="en-US" sz="2200" dirty="0">
                <a:latin typeface="Arial" charset="0"/>
              </a:rPr>
              <a:t>.</a:t>
            </a:r>
          </a:p>
          <a:p>
            <a:pPr marL="800100" lvl="1" indent="-342900">
              <a:defRPr/>
            </a:pPr>
            <a:r>
              <a:rPr lang="en-US" sz="2200" dirty="0">
                <a:latin typeface="Arial" charset="0"/>
              </a:rPr>
              <a:t>      1.4 Accept. </a:t>
            </a:r>
          </a:p>
          <a:p>
            <a:pPr marL="342900" indent="-342900">
              <a:defRPr/>
            </a:pPr>
            <a:r>
              <a:rPr lang="en-US" sz="2200" dirty="0">
                <a:latin typeface="Arial" charset="0"/>
              </a:rPr>
              <a:t>    2. Construct the description &lt;</a:t>
            </a:r>
            <a:r>
              <a:rPr lang="en-US" sz="2200" i="1" dirty="0">
                <a:latin typeface="Arial" charset="0"/>
              </a:rPr>
              <a:t>M</a:t>
            </a:r>
            <a:r>
              <a:rPr lang="en-US" sz="2200" dirty="0">
                <a:latin typeface="Arial" charset="0"/>
              </a:rPr>
              <a:t>?&gt;:</a:t>
            </a:r>
          </a:p>
          <a:p>
            <a:pPr marL="342900" indent="-342900">
              <a:defRPr/>
            </a:pPr>
            <a:r>
              <a:rPr lang="en-US" sz="2200" dirty="0">
                <a:latin typeface="Arial" charset="0"/>
              </a:rPr>
              <a:t>	       1.1 Loop.</a:t>
            </a:r>
          </a:p>
          <a:p>
            <a:pPr marL="342900" indent="-342900">
              <a:defRPr/>
            </a:pPr>
            <a:r>
              <a:rPr lang="en-US" sz="2200" dirty="0">
                <a:latin typeface="Arial" charset="0"/>
              </a:rPr>
              <a:t>    3. Return &lt;</a:t>
            </a:r>
            <a:r>
              <a:rPr lang="en-US" sz="2200" i="1" dirty="0">
                <a:latin typeface="Arial" charset="0"/>
              </a:rPr>
              <a:t>M</a:t>
            </a:r>
            <a:r>
              <a:rPr lang="en-US" sz="2200" dirty="0">
                <a:latin typeface="Arial" charset="0"/>
              </a:rPr>
              <a:t>#, </a:t>
            </a:r>
            <a:r>
              <a:rPr lang="en-US" sz="2200" i="1" dirty="0">
                <a:latin typeface="Arial" charset="0"/>
              </a:rPr>
              <a:t>M</a:t>
            </a:r>
            <a:r>
              <a:rPr lang="en-US" sz="2200" dirty="0">
                <a:latin typeface="Arial" charset="0"/>
              </a:rPr>
              <a:t>?&gt;.</a:t>
            </a:r>
          </a:p>
          <a:p>
            <a:pPr marL="342900" indent="-342900">
              <a:defRPr/>
            </a:pPr>
            <a:endParaRPr lang="en-US" sz="2200" dirty="0">
              <a:latin typeface="Arial" charset="0"/>
            </a:endParaRPr>
          </a:p>
          <a:p>
            <a:pPr marL="342900" indent="-342900">
              <a:defRPr/>
            </a:pPr>
            <a:r>
              <a:rPr lang="en-US" sz="2200" dirty="0">
                <a:latin typeface="Arial" charset="0"/>
              </a:rPr>
              <a:t>If </a:t>
            </a:r>
            <a:r>
              <a:rPr lang="en-US" sz="2200" i="1" dirty="0">
                <a:latin typeface="Arial" charset="0"/>
              </a:rPr>
              <a:t>Oracle</a:t>
            </a:r>
            <a:r>
              <a:rPr lang="en-US" sz="2200" dirty="0">
                <a:latin typeface="Arial" charset="0"/>
              </a:rPr>
              <a:t> exists, </a:t>
            </a:r>
            <a:r>
              <a:rPr lang="en-US" sz="2200" i="1" dirty="0">
                <a:latin typeface="Arial" charset="0"/>
              </a:rPr>
              <a:t>C</a:t>
            </a:r>
            <a:r>
              <a:rPr lang="en-US" sz="2200" dirty="0">
                <a:latin typeface="Arial" charset="0"/>
              </a:rPr>
              <a:t> = </a:t>
            </a:r>
            <a:r>
              <a:rPr lang="en-US" sz="2200" i="1" dirty="0">
                <a:latin typeface="Arial" charset="0"/>
              </a:rPr>
              <a:t>Oracle</a:t>
            </a:r>
            <a:r>
              <a:rPr lang="en-US" sz="2200" dirty="0">
                <a:latin typeface="Arial" charset="0"/>
              </a:rPr>
              <a:t>(</a:t>
            </a:r>
            <a:r>
              <a:rPr lang="en-US" sz="2200" i="1" dirty="0">
                <a:latin typeface="Arial" charset="0"/>
              </a:rPr>
              <a:t>R</a:t>
            </a:r>
            <a:r>
              <a:rPr lang="en-US" sz="2200" dirty="0">
                <a:latin typeface="Arial" charset="0"/>
              </a:rPr>
              <a:t>(&lt;</a:t>
            </a:r>
            <a:r>
              <a:rPr lang="en-US" sz="2200" i="1" dirty="0">
                <a:latin typeface="Arial" charset="0"/>
              </a:rPr>
              <a:t>M</a:t>
            </a:r>
            <a:r>
              <a:rPr lang="en-US" sz="2200" dirty="0">
                <a:latin typeface="Arial" charset="0"/>
              </a:rPr>
              <a:t>, </a:t>
            </a:r>
            <a:r>
              <a:rPr lang="en-US" sz="2200" i="1" dirty="0">
                <a:latin typeface="Arial" charset="0"/>
              </a:rPr>
              <a:t>w</a:t>
            </a:r>
            <a:r>
              <a:rPr lang="en-US" sz="2200" dirty="0">
                <a:latin typeface="Arial" charset="0"/>
              </a:rPr>
              <a:t>&gt;)) semidecides </a:t>
            </a:r>
            <a:r>
              <a:rPr lang="en-US" sz="2200" dirty="0">
                <a:latin typeface="Arial" charset="0"/>
                <a:sym typeface="Symbol" pitchFamily="18" charset="2"/>
              </a:rPr>
              <a:t></a:t>
            </a:r>
            <a:r>
              <a:rPr lang="en-US" sz="2200" dirty="0">
                <a:latin typeface="Arial" charset="0"/>
              </a:rPr>
              <a:t>H: </a:t>
            </a:r>
            <a:r>
              <a:rPr lang="en-US" sz="2200" dirty="0" smtClean="0">
                <a:latin typeface="Arial" charset="0"/>
              </a:rPr>
              <a:t/>
            </a:r>
            <a:br>
              <a:rPr lang="en-US" sz="2200" dirty="0" smtClean="0">
                <a:latin typeface="Arial" charset="0"/>
              </a:rPr>
            </a:br>
            <a:r>
              <a:rPr lang="en-US" sz="2200" dirty="0" smtClean="0">
                <a:latin typeface="Arial" charset="0"/>
              </a:rPr>
              <a:t>  </a:t>
            </a:r>
            <a:r>
              <a:rPr lang="en-US" sz="2200" i="1" dirty="0" smtClean="0">
                <a:latin typeface="Arial" charset="0"/>
              </a:rPr>
              <a:t>M</a:t>
            </a:r>
            <a:r>
              <a:rPr lang="en-US" sz="2200" dirty="0">
                <a:latin typeface="Arial" charset="0"/>
              </a:rPr>
              <a:t>? halts on nothing.</a:t>
            </a:r>
          </a:p>
          <a:p>
            <a:pPr marL="342900" indent="-342900">
              <a:defRPr/>
            </a:pPr>
            <a:r>
              <a:rPr lang="en-US" sz="2200" dirty="0">
                <a:latin typeface="Arial" charset="0"/>
              </a:rPr>
              <a:t>    ● &lt;</a:t>
            </a:r>
            <a:r>
              <a:rPr lang="en-US" sz="2200" i="1" dirty="0">
                <a:latin typeface="Arial" charset="0"/>
              </a:rPr>
              <a:t>M</a:t>
            </a:r>
            <a:r>
              <a:rPr lang="en-US" sz="2200" dirty="0">
                <a:latin typeface="Arial" charset="0"/>
              </a:rPr>
              <a:t>, </a:t>
            </a:r>
            <a:r>
              <a:rPr lang="en-US" sz="2200" i="1" dirty="0">
                <a:latin typeface="Arial" charset="0"/>
              </a:rPr>
              <a:t>w</a:t>
            </a:r>
            <a:r>
              <a:rPr lang="en-US" sz="2200" dirty="0">
                <a:latin typeface="Arial" charset="0"/>
              </a:rPr>
              <a:t>&gt; </a:t>
            </a:r>
            <a:r>
              <a:rPr lang="en-US" sz="2200" dirty="0">
                <a:latin typeface="Arial" charset="0"/>
                <a:sym typeface="Symbol" pitchFamily="18" charset="2"/>
              </a:rPr>
              <a:t></a:t>
            </a:r>
            <a:r>
              <a:rPr lang="en-US" sz="2200" dirty="0">
                <a:latin typeface="Arial" charset="0"/>
              </a:rPr>
              <a:t> </a:t>
            </a:r>
            <a:r>
              <a:rPr lang="en-US" sz="2200" dirty="0">
                <a:latin typeface="Arial" charset="0"/>
                <a:sym typeface="Symbol" pitchFamily="18" charset="2"/>
              </a:rPr>
              <a:t></a:t>
            </a:r>
            <a:r>
              <a:rPr lang="en-US" sz="2200" dirty="0">
                <a:latin typeface="Arial" charset="0"/>
              </a:rPr>
              <a:t>H: </a:t>
            </a:r>
            <a:r>
              <a:rPr lang="en-US" sz="2200" i="1" dirty="0">
                <a:latin typeface="Arial" charset="0"/>
              </a:rPr>
              <a:t>M</a:t>
            </a:r>
            <a:r>
              <a:rPr lang="en-US" sz="2200" dirty="0">
                <a:latin typeface="Arial" charset="0"/>
              </a:rPr>
              <a:t> does not halt on </a:t>
            </a:r>
            <a:r>
              <a:rPr lang="en-US" sz="2200" i="1" dirty="0">
                <a:latin typeface="Arial" charset="0"/>
              </a:rPr>
              <a:t>w</a:t>
            </a:r>
            <a:r>
              <a:rPr lang="en-US" sz="2200" dirty="0">
                <a:latin typeface="Arial" charset="0"/>
              </a:rPr>
              <a:t>, so </a:t>
            </a:r>
            <a:r>
              <a:rPr lang="en-US" sz="2200" i="1" dirty="0">
                <a:latin typeface="Arial" charset="0"/>
              </a:rPr>
              <a:t>M</a:t>
            </a:r>
            <a:r>
              <a:rPr lang="en-US" sz="2200" dirty="0">
                <a:latin typeface="Arial" charset="0"/>
              </a:rPr>
              <a:t># gets stuck</a:t>
            </a:r>
          </a:p>
          <a:p>
            <a:pPr marL="342900" indent="-342900">
              <a:defRPr/>
            </a:pPr>
            <a:r>
              <a:rPr lang="en-US" sz="2200" dirty="0">
                <a:latin typeface="Arial" charset="0"/>
              </a:rPr>
              <a:t>	    in step 1.3 and halts on nothing.  </a:t>
            </a:r>
            <a:r>
              <a:rPr lang="en-US" sz="2200" b="1" i="1" dirty="0">
                <a:solidFill>
                  <a:schemeClr val="accent5">
                    <a:lumMod val="50000"/>
                  </a:schemeClr>
                </a:solidFill>
                <a:latin typeface="Arial" charset="0"/>
              </a:rPr>
              <a:t>Oracle</a:t>
            </a:r>
            <a:r>
              <a:rPr lang="en-US" sz="2200" b="1" dirty="0">
                <a:solidFill>
                  <a:schemeClr val="accent5">
                    <a:lumMod val="50000"/>
                  </a:schemeClr>
                </a:solidFill>
                <a:latin typeface="Arial" charset="0"/>
              </a:rPr>
              <a:t> accepts.</a:t>
            </a:r>
          </a:p>
          <a:p>
            <a:pPr marL="342900" indent="-342900">
              <a:defRPr/>
            </a:pPr>
            <a:r>
              <a:rPr lang="en-US" sz="2200" dirty="0">
                <a:latin typeface="Arial" charset="0"/>
              </a:rPr>
              <a:t>    ● &lt;</a:t>
            </a:r>
            <a:r>
              <a:rPr lang="en-US" sz="2200" i="1" dirty="0">
                <a:latin typeface="Arial" charset="0"/>
              </a:rPr>
              <a:t>M</a:t>
            </a:r>
            <a:r>
              <a:rPr lang="en-US" sz="2200" dirty="0">
                <a:latin typeface="Arial" charset="0"/>
              </a:rPr>
              <a:t>, </a:t>
            </a:r>
            <a:r>
              <a:rPr lang="en-US" sz="2200" i="1" dirty="0">
                <a:latin typeface="Arial" charset="0"/>
              </a:rPr>
              <a:t>w</a:t>
            </a:r>
            <a:r>
              <a:rPr lang="en-US" sz="2200" dirty="0">
                <a:latin typeface="Arial" charset="0"/>
              </a:rPr>
              <a:t>&gt; </a:t>
            </a:r>
            <a:r>
              <a:rPr lang="en-US" sz="2200" dirty="0">
                <a:latin typeface="Arial" charset="0"/>
                <a:sym typeface="Symbol" pitchFamily="18" charset="2"/>
              </a:rPr>
              <a:t></a:t>
            </a:r>
            <a:r>
              <a:rPr lang="en-US" sz="2200" dirty="0">
                <a:latin typeface="Arial" charset="0"/>
              </a:rPr>
              <a:t> </a:t>
            </a:r>
            <a:r>
              <a:rPr lang="en-US" sz="2200" dirty="0">
                <a:latin typeface="Arial" charset="0"/>
                <a:sym typeface="Symbol" pitchFamily="18" charset="2"/>
              </a:rPr>
              <a:t></a:t>
            </a:r>
            <a:r>
              <a:rPr lang="en-US" sz="2200" dirty="0">
                <a:latin typeface="Arial" charset="0"/>
              </a:rPr>
              <a:t>H: </a:t>
            </a:r>
            <a:r>
              <a:rPr lang="en-US" sz="2200" i="1" dirty="0">
                <a:latin typeface="Arial" charset="0"/>
              </a:rPr>
              <a:t>M</a:t>
            </a:r>
            <a:r>
              <a:rPr lang="en-US" sz="2200" dirty="0">
                <a:latin typeface="Arial" charset="0"/>
              </a:rPr>
              <a:t> halts on </a:t>
            </a:r>
            <a:r>
              <a:rPr lang="en-US" sz="2200" i="1" dirty="0">
                <a:latin typeface="Arial" charset="0"/>
              </a:rPr>
              <a:t>w</a:t>
            </a:r>
            <a:r>
              <a:rPr lang="en-US" sz="2200" dirty="0">
                <a:latin typeface="Arial" charset="0"/>
              </a:rPr>
              <a:t>, so </a:t>
            </a:r>
            <a:r>
              <a:rPr lang="en-US" sz="2200" i="1" dirty="0">
                <a:latin typeface="Arial" charset="0"/>
              </a:rPr>
              <a:t>M</a:t>
            </a:r>
            <a:r>
              <a:rPr lang="en-US" sz="2200" dirty="0">
                <a:latin typeface="Arial" charset="0"/>
              </a:rPr>
              <a:t># halts on </a:t>
            </a:r>
          </a:p>
          <a:p>
            <a:pPr marL="342900" indent="-342900">
              <a:defRPr/>
            </a:pPr>
            <a:r>
              <a:rPr lang="en-US" sz="2200" dirty="0">
                <a:latin typeface="Arial" charset="0"/>
              </a:rPr>
              <a:t>	   everything.  </a:t>
            </a:r>
            <a:r>
              <a:rPr lang="en-US" sz="2200" b="1" i="1" dirty="0">
                <a:solidFill>
                  <a:schemeClr val="accent5">
                    <a:lumMod val="50000"/>
                  </a:schemeClr>
                </a:solidFill>
                <a:latin typeface="Arial" charset="0"/>
              </a:rPr>
              <a:t>Oracle</a:t>
            </a:r>
            <a:r>
              <a:rPr lang="en-US" sz="2200" b="1" dirty="0">
                <a:solidFill>
                  <a:schemeClr val="accent5">
                    <a:lumMod val="50000"/>
                  </a:schemeClr>
                </a:solidFill>
                <a:latin typeface="Arial" charset="0"/>
              </a:rPr>
              <a:t> does not  accept.</a:t>
            </a:r>
          </a:p>
        </p:txBody>
      </p:sp>
    </p:spTree>
    <p:extLst>
      <p:ext uri="{BB962C8B-B14F-4D97-AF65-F5344CB8AC3E}">
        <p14:creationId xmlns:p14="http://schemas.microsoft.com/office/powerpoint/2010/main" val="188997308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ext Box 7"/>
          <p:cNvSpPr txBox="1">
            <a:spLocks noChangeArrowheads="1"/>
          </p:cNvSpPr>
          <p:nvPr/>
        </p:nvSpPr>
        <p:spPr bwMode="auto">
          <a:xfrm>
            <a:off x="800100" y="1143000"/>
            <a:ext cx="8077200" cy="230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sz="2400" i="1" dirty="0"/>
              <a:t>L</a:t>
            </a:r>
            <a:r>
              <a:rPr lang="en-US" sz="2400" baseline="-25000" dirty="0"/>
              <a:t>1</a:t>
            </a:r>
            <a:r>
              <a:rPr lang="en-US" sz="2400" dirty="0"/>
              <a:t> = {&lt;</a:t>
            </a:r>
            <a:r>
              <a:rPr lang="en-US" sz="2400" i="1" dirty="0"/>
              <a:t>M</a:t>
            </a:r>
            <a:r>
              <a:rPr lang="en-US" sz="2400" dirty="0"/>
              <a:t>&gt;: </a:t>
            </a:r>
            <a:r>
              <a:rPr lang="en-US" sz="2400" i="1" dirty="0"/>
              <a:t>M</a:t>
            </a:r>
            <a:r>
              <a:rPr lang="en-US" sz="2400" dirty="0"/>
              <a:t> has an even number of states}.</a:t>
            </a:r>
          </a:p>
          <a:p>
            <a:pPr eaLnBrk="1" hangingPunct="1"/>
            <a:endParaRPr lang="en-US" sz="2400" i="1" dirty="0"/>
          </a:p>
          <a:p>
            <a:pPr eaLnBrk="1" hangingPunct="1"/>
            <a:r>
              <a:rPr lang="en-US" sz="2400" i="1" dirty="0"/>
              <a:t>L</a:t>
            </a:r>
            <a:r>
              <a:rPr lang="en-US" sz="2400" baseline="-25000" dirty="0"/>
              <a:t>2</a:t>
            </a:r>
            <a:r>
              <a:rPr lang="en-US" sz="2400" dirty="0"/>
              <a:t> = {&lt;</a:t>
            </a:r>
            <a:r>
              <a:rPr lang="en-US" sz="2400" i="1" dirty="0"/>
              <a:t>M</a:t>
            </a:r>
            <a:r>
              <a:rPr lang="en-US" sz="2400" dirty="0"/>
              <a:t>&gt;: |&lt;</a:t>
            </a:r>
            <a:r>
              <a:rPr lang="en-US" sz="2400" i="1" dirty="0"/>
              <a:t>M</a:t>
            </a:r>
            <a:r>
              <a:rPr lang="en-US" sz="2400" dirty="0"/>
              <a:t>&gt;| is even}.</a:t>
            </a:r>
          </a:p>
          <a:p>
            <a:pPr eaLnBrk="1" hangingPunct="1"/>
            <a:endParaRPr lang="en-US" sz="2400" i="1" dirty="0"/>
          </a:p>
          <a:p>
            <a:pPr eaLnBrk="1" hangingPunct="1"/>
            <a:r>
              <a:rPr lang="en-US" sz="2400" i="1" dirty="0"/>
              <a:t>L</a:t>
            </a:r>
            <a:r>
              <a:rPr lang="en-US" sz="2400" baseline="-25000" dirty="0"/>
              <a:t>3</a:t>
            </a:r>
            <a:r>
              <a:rPr lang="en-US" sz="2400" dirty="0"/>
              <a:t> = {&lt;</a:t>
            </a:r>
            <a:r>
              <a:rPr lang="en-US" sz="2400" i="1" dirty="0"/>
              <a:t>M</a:t>
            </a:r>
            <a:r>
              <a:rPr lang="en-US" sz="2400" dirty="0"/>
              <a:t>&gt;: |</a:t>
            </a:r>
            <a:r>
              <a:rPr lang="en-US" sz="2400" i="1" dirty="0"/>
              <a:t>L</a:t>
            </a:r>
            <a:r>
              <a:rPr lang="en-US" sz="2400" dirty="0"/>
              <a:t>(</a:t>
            </a:r>
            <a:r>
              <a:rPr lang="en-US" sz="2400" i="1" dirty="0"/>
              <a:t>M</a:t>
            </a:r>
            <a:r>
              <a:rPr lang="en-US" sz="2400" dirty="0"/>
              <a:t>)| is even}.</a:t>
            </a:r>
          </a:p>
          <a:p>
            <a:pPr eaLnBrk="1" hangingPunct="1"/>
            <a:endParaRPr lang="en-US" sz="2400" i="1" dirty="0"/>
          </a:p>
        </p:txBody>
      </p:sp>
      <p:sp>
        <p:nvSpPr>
          <p:cNvPr id="18435" name="Rectangle 8"/>
          <p:cNvSpPr>
            <a:spLocks noChangeArrowheads="1"/>
          </p:cNvSpPr>
          <p:nvPr/>
        </p:nvSpPr>
        <p:spPr bwMode="auto">
          <a:xfrm>
            <a:off x="533400" y="0"/>
            <a:ext cx="86106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sz="3600" b="1">
                <a:solidFill>
                  <a:schemeClr val="tx2"/>
                </a:solidFill>
              </a:rPr>
              <a:t>The Details Matter</a:t>
            </a:r>
            <a:r>
              <a:rPr lang="en-US" sz="3600">
                <a:solidFill>
                  <a:schemeClr val="tx2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790212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ext Box 2"/>
          <p:cNvSpPr txBox="1">
            <a:spLocks noChangeArrowheads="1"/>
          </p:cNvSpPr>
          <p:nvPr/>
        </p:nvSpPr>
        <p:spPr bwMode="auto">
          <a:xfrm>
            <a:off x="838200" y="990600"/>
            <a:ext cx="8077200" cy="5303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01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sz="2400" i="1"/>
              <a:t>L</a:t>
            </a:r>
            <a:r>
              <a:rPr lang="en-US" sz="2400" baseline="-25000"/>
              <a:t>1</a:t>
            </a:r>
            <a:r>
              <a:rPr lang="en-US" sz="2400"/>
              <a:t> = {&lt;</a:t>
            </a:r>
            <a:r>
              <a:rPr lang="en-US" sz="2400" i="1"/>
              <a:t>M</a:t>
            </a:r>
            <a:r>
              <a:rPr lang="en-US" sz="2400"/>
              <a:t>&gt;: </a:t>
            </a:r>
            <a:r>
              <a:rPr lang="en-US" sz="2400" i="1"/>
              <a:t>M</a:t>
            </a:r>
            <a:r>
              <a:rPr lang="en-US" sz="2400"/>
              <a:t> has an even number of states}.</a:t>
            </a:r>
          </a:p>
          <a:p>
            <a:pPr eaLnBrk="1" hangingPunct="1"/>
            <a:endParaRPr lang="en-US" sz="2400" i="1"/>
          </a:p>
          <a:p>
            <a:pPr eaLnBrk="1" hangingPunct="1"/>
            <a:r>
              <a:rPr lang="en-US" sz="2400" i="1"/>
              <a:t>L</a:t>
            </a:r>
            <a:r>
              <a:rPr lang="en-US" sz="2400" baseline="-25000"/>
              <a:t>2</a:t>
            </a:r>
            <a:r>
              <a:rPr lang="en-US" sz="2400"/>
              <a:t> = {&lt;</a:t>
            </a:r>
            <a:r>
              <a:rPr lang="en-US" sz="2400" i="1"/>
              <a:t>M</a:t>
            </a:r>
            <a:r>
              <a:rPr lang="en-US" sz="2400"/>
              <a:t>&gt;: |&lt;</a:t>
            </a:r>
            <a:r>
              <a:rPr lang="en-US" sz="2400" i="1"/>
              <a:t>M</a:t>
            </a:r>
            <a:r>
              <a:rPr lang="en-US" sz="2400"/>
              <a:t>&gt;| is even}.</a:t>
            </a:r>
          </a:p>
          <a:p>
            <a:pPr eaLnBrk="1" hangingPunct="1"/>
            <a:endParaRPr lang="en-US" sz="2400" i="1"/>
          </a:p>
          <a:p>
            <a:pPr eaLnBrk="1" hangingPunct="1"/>
            <a:r>
              <a:rPr lang="en-US" sz="2400" i="1"/>
              <a:t>L</a:t>
            </a:r>
            <a:r>
              <a:rPr lang="en-US" sz="2400" baseline="-25000"/>
              <a:t>3</a:t>
            </a:r>
            <a:r>
              <a:rPr lang="en-US" sz="2400"/>
              <a:t> = {&lt;</a:t>
            </a:r>
            <a:r>
              <a:rPr lang="en-US" sz="2400" i="1"/>
              <a:t>M</a:t>
            </a:r>
            <a:r>
              <a:rPr lang="en-US" sz="2400"/>
              <a:t>&gt;: |</a:t>
            </a:r>
            <a:r>
              <a:rPr lang="en-US" sz="2400" i="1"/>
              <a:t>L</a:t>
            </a:r>
            <a:r>
              <a:rPr lang="en-US" sz="2400"/>
              <a:t>(</a:t>
            </a:r>
            <a:r>
              <a:rPr lang="en-US" sz="2400" i="1"/>
              <a:t>M</a:t>
            </a:r>
            <a:r>
              <a:rPr lang="en-US" sz="2400"/>
              <a:t>)| is even}.</a:t>
            </a:r>
          </a:p>
          <a:p>
            <a:pPr eaLnBrk="1" hangingPunct="1"/>
            <a:endParaRPr lang="en-US" sz="2400" i="1"/>
          </a:p>
          <a:p>
            <a:pPr eaLnBrk="1" hangingPunct="1"/>
            <a:r>
              <a:rPr lang="en-US">
                <a:sym typeface="Symbol" panose="05050102010706020507" pitchFamily="18" charset="2"/>
              </a:rPr>
              <a:t>H </a:t>
            </a:r>
            <a:r>
              <a:rPr lang="en-US" baseline="-25000">
                <a:sym typeface="Symbol" panose="05050102010706020507" pitchFamily="18" charset="2"/>
              </a:rPr>
              <a:t>M</a:t>
            </a:r>
            <a:r>
              <a:rPr lang="en-US">
                <a:sym typeface="Symbol" panose="05050102010706020507" pitchFamily="18" charset="2"/>
              </a:rPr>
              <a:t> </a:t>
            </a:r>
            <a:r>
              <a:rPr lang="en-US" i="1">
                <a:sym typeface="Symbol" panose="05050102010706020507" pitchFamily="18" charset="2"/>
              </a:rPr>
              <a:t>L</a:t>
            </a:r>
            <a:r>
              <a:rPr lang="en-US" baseline="-25000">
                <a:sym typeface="Symbol" panose="05050102010706020507" pitchFamily="18" charset="2"/>
              </a:rPr>
              <a:t>3</a:t>
            </a:r>
            <a:r>
              <a:rPr lang="en-US">
                <a:sym typeface="Symbol" panose="05050102010706020507" pitchFamily="18" charset="2"/>
              </a:rPr>
              <a:t>:  </a:t>
            </a:r>
            <a:r>
              <a:rPr lang="en-US" i="1">
                <a:sym typeface="Symbol" panose="05050102010706020507" pitchFamily="18" charset="2"/>
              </a:rPr>
              <a:t>R</a:t>
            </a:r>
            <a:r>
              <a:rPr lang="en-US">
                <a:sym typeface="Symbol" panose="05050102010706020507" pitchFamily="18" charset="2"/>
              </a:rPr>
              <a:t>(&lt;</a:t>
            </a:r>
            <a:r>
              <a:rPr lang="en-US" i="1">
                <a:sym typeface="Symbol" panose="05050102010706020507" pitchFamily="18" charset="2"/>
              </a:rPr>
              <a:t>M</a:t>
            </a:r>
            <a:r>
              <a:rPr lang="en-US">
                <a:sym typeface="Symbol" panose="05050102010706020507" pitchFamily="18" charset="2"/>
              </a:rPr>
              <a:t>, </a:t>
            </a:r>
            <a:r>
              <a:rPr lang="en-US" i="1">
                <a:sym typeface="Symbol" panose="05050102010706020507" pitchFamily="18" charset="2"/>
              </a:rPr>
              <a:t>w</a:t>
            </a:r>
            <a:r>
              <a:rPr lang="en-US">
                <a:sym typeface="Symbol" panose="05050102010706020507" pitchFamily="18" charset="2"/>
              </a:rPr>
              <a:t>&gt;) = </a:t>
            </a:r>
          </a:p>
          <a:p>
            <a:pPr eaLnBrk="1" hangingPunct="1"/>
            <a:r>
              <a:rPr lang="en-US"/>
              <a:t>  1. Construct the description &lt;</a:t>
            </a:r>
            <a:r>
              <a:rPr lang="en-US" i="1"/>
              <a:t>M</a:t>
            </a:r>
            <a:r>
              <a:rPr lang="en-US"/>
              <a:t>#&gt;, where </a:t>
            </a:r>
            <a:r>
              <a:rPr lang="en-US" i="1"/>
              <a:t>M</a:t>
            </a:r>
            <a:r>
              <a:rPr lang="en-US"/>
              <a:t>#(</a:t>
            </a:r>
            <a:r>
              <a:rPr lang="en-US" i="1"/>
              <a:t>x</a:t>
            </a:r>
            <a:r>
              <a:rPr lang="en-US"/>
              <a:t>) operates as follows:</a:t>
            </a:r>
          </a:p>
          <a:p>
            <a:pPr lvl="1" eaLnBrk="1" hangingPunct="1"/>
            <a:r>
              <a:rPr lang="en-US"/>
              <a:t>   	1.1 Copy the input </a:t>
            </a:r>
            <a:r>
              <a:rPr lang="en-US" i="1"/>
              <a:t>x</a:t>
            </a:r>
            <a:r>
              <a:rPr lang="en-US"/>
              <a:t> to another track for later.</a:t>
            </a:r>
          </a:p>
          <a:p>
            <a:pPr lvl="1" eaLnBrk="1" hangingPunct="1"/>
            <a:r>
              <a:rPr lang="en-US"/>
              <a:t>	1.2 Erase the tape.     </a:t>
            </a:r>
          </a:p>
          <a:p>
            <a:pPr lvl="1" eaLnBrk="1" hangingPunct="1"/>
            <a:r>
              <a:rPr lang="en-US"/>
              <a:t>     	1.3 Write </a:t>
            </a:r>
            <a:r>
              <a:rPr lang="en-US" i="1"/>
              <a:t>w</a:t>
            </a:r>
            <a:r>
              <a:rPr lang="en-US"/>
              <a:t> on the tape.</a:t>
            </a:r>
          </a:p>
          <a:p>
            <a:pPr lvl="1" eaLnBrk="1" hangingPunct="1"/>
            <a:r>
              <a:rPr lang="en-US"/>
              <a:t>     	1.4 Run </a:t>
            </a:r>
            <a:r>
              <a:rPr lang="en-US" i="1"/>
              <a:t>M</a:t>
            </a:r>
            <a:r>
              <a:rPr lang="en-US"/>
              <a:t> on </a:t>
            </a:r>
            <a:r>
              <a:rPr lang="en-US" i="1"/>
              <a:t>w</a:t>
            </a:r>
            <a:r>
              <a:rPr lang="en-US"/>
              <a:t>. </a:t>
            </a:r>
          </a:p>
          <a:p>
            <a:pPr lvl="1" eaLnBrk="1" hangingPunct="1"/>
            <a:r>
              <a:rPr lang="en-US"/>
              <a:t>	1.5 If x = </a:t>
            </a:r>
            <a:r>
              <a:rPr lang="en-US">
                <a:sym typeface="Symbol" panose="05050102010706020507" pitchFamily="18" charset="2"/>
              </a:rPr>
              <a:t> then accept.  Else loop.</a:t>
            </a:r>
          </a:p>
          <a:p>
            <a:pPr eaLnBrk="1" hangingPunct="1"/>
            <a:r>
              <a:rPr lang="en-US"/>
              <a:t>   2. Return &lt;</a:t>
            </a:r>
            <a:r>
              <a:rPr lang="en-US" i="1"/>
              <a:t>M</a:t>
            </a:r>
            <a:r>
              <a:rPr lang="en-US"/>
              <a:t>#&gt;.</a:t>
            </a:r>
          </a:p>
          <a:p>
            <a:pPr eaLnBrk="1" hangingPunct="1"/>
            <a:endParaRPr lang="en-US"/>
          </a:p>
          <a:p>
            <a:pPr eaLnBrk="1" hangingPunct="1"/>
            <a:r>
              <a:rPr lang="en-US"/>
              <a:t>  ● &lt;</a:t>
            </a:r>
            <a:r>
              <a:rPr lang="en-US" i="1"/>
              <a:t>M</a:t>
            </a:r>
            <a:r>
              <a:rPr lang="en-US"/>
              <a:t>, </a:t>
            </a:r>
            <a:r>
              <a:rPr lang="en-US" i="1"/>
              <a:t>w</a:t>
            </a:r>
            <a:r>
              <a:rPr lang="en-US"/>
              <a:t>&gt; </a:t>
            </a:r>
            <a:r>
              <a:rPr lang="en-US">
                <a:sym typeface="Symbol" panose="05050102010706020507" pitchFamily="18" charset="2"/>
              </a:rPr>
              <a:t></a:t>
            </a:r>
            <a:r>
              <a:rPr lang="en-US"/>
              <a:t> </a:t>
            </a:r>
            <a:r>
              <a:rPr lang="en-US">
                <a:sym typeface="Symbol" panose="05050102010706020507" pitchFamily="18" charset="2"/>
              </a:rPr>
              <a:t></a:t>
            </a:r>
            <a:r>
              <a:rPr lang="en-US"/>
              <a:t>H: </a:t>
            </a:r>
          </a:p>
          <a:p>
            <a:pPr eaLnBrk="1" hangingPunct="1"/>
            <a:r>
              <a:rPr lang="en-US"/>
              <a:t>  ● &lt;</a:t>
            </a:r>
            <a:r>
              <a:rPr lang="en-US" i="1"/>
              <a:t>M</a:t>
            </a:r>
            <a:r>
              <a:rPr lang="en-US"/>
              <a:t>, </a:t>
            </a:r>
            <a:r>
              <a:rPr lang="en-US" i="1"/>
              <a:t>w</a:t>
            </a:r>
            <a:r>
              <a:rPr lang="en-US"/>
              <a:t>&gt; </a:t>
            </a:r>
            <a:r>
              <a:rPr lang="en-US">
                <a:sym typeface="Symbol" panose="05050102010706020507" pitchFamily="18" charset="2"/>
              </a:rPr>
              <a:t></a:t>
            </a:r>
            <a:r>
              <a:rPr lang="en-US"/>
              <a:t> </a:t>
            </a:r>
            <a:r>
              <a:rPr lang="en-US">
                <a:sym typeface="Symbol" panose="05050102010706020507" pitchFamily="18" charset="2"/>
              </a:rPr>
              <a:t></a:t>
            </a:r>
            <a:r>
              <a:rPr lang="en-US"/>
              <a:t>H: </a:t>
            </a:r>
          </a:p>
        </p:txBody>
      </p:sp>
      <p:sp>
        <p:nvSpPr>
          <p:cNvPr id="19459" name="Rectangle 3"/>
          <p:cNvSpPr>
            <a:spLocks noChangeArrowheads="1"/>
          </p:cNvSpPr>
          <p:nvPr/>
        </p:nvSpPr>
        <p:spPr bwMode="auto">
          <a:xfrm>
            <a:off x="533400" y="0"/>
            <a:ext cx="86106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sz="3600" b="1">
                <a:solidFill>
                  <a:schemeClr val="tx2"/>
                </a:solidFill>
              </a:rPr>
              <a:t>Hidden: The Details Matter</a:t>
            </a:r>
            <a:r>
              <a:rPr lang="en-US" sz="3600">
                <a:solidFill>
                  <a:schemeClr val="tx2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05438439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ext Box 7"/>
          <p:cNvSpPr txBox="1">
            <a:spLocks noChangeArrowheads="1"/>
          </p:cNvSpPr>
          <p:nvPr/>
        </p:nvSpPr>
        <p:spPr bwMode="auto">
          <a:xfrm>
            <a:off x="685800" y="1041400"/>
            <a:ext cx="8458200" cy="410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sz="2400"/>
              <a:t>Consider :</a:t>
            </a:r>
          </a:p>
          <a:p>
            <a:pPr eaLnBrk="1" hangingPunct="1"/>
            <a:endParaRPr lang="en-US" sz="2400" i="1"/>
          </a:p>
          <a:p>
            <a:pPr eaLnBrk="1" hangingPunct="1"/>
            <a:r>
              <a:rPr lang="en-US" sz="2400" i="1"/>
              <a:t>L</a:t>
            </a:r>
            <a:r>
              <a:rPr lang="en-US" sz="2400" baseline="-25000"/>
              <a:t>1</a:t>
            </a:r>
            <a:r>
              <a:rPr lang="en-US" sz="2400"/>
              <a:t> = {&lt;</a:t>
            </a:r>
            <a:r>
              <a:rPr lang="en-US" sz="2400" i="1"/>
              <a:t>M</a:t>
            </a:r>
            <a:r>
              <a:rPr lang="en-US" sz="2400"/>
              <a:t>, </a:t>
            </a:r>
            <a:r>
              <a:rPr lang="en-US" sz="2400" i="1"/>
              <a:t>w</a:t>
            </a:r>
            <a:r>
              <a:rPr lang="en-US" sz="2400"/>
              <a:t>&gt;: </a:t>
            </a:r>
            <a:r>
              <a:rPr lang="en-US" sz="2400" i="1"/>
              <a:t>M</a:t>
            </a:r>
            <a:r>
              <a:rPr lang="en-US" sz="2400"/>
              <a:t> rejects </a:t>
            </a:r>
            <a:r>
              <a:rPr lang="en-US" sz="2400" i="1"/>
              <a:t>w</a:t>
            </a:r>
            <a:r>
              <a:rPr lang="en-US" sz="2400"/>
              <a:t>}.				</a:t>
            </a:r>
          </a:p>
          <a:p>
            <a:pPr eaLnBrk="1" hangingPunct="1"/>
            <a:endParaRPr lang="en-US" sz="2400"/>
          </a:p>
          <a:p>
            <a:pPr eaLnBrk="1" hangingPunct="1"/>
            <a:endParaRPr lang="en-US" sz="2400" i="1"/>
          </a:p>
          <a:p>
            <a:pPr eaLnBrk="1" hangingPunct="1"/>
            <a:endParaRPr lang="en-US" sz="2400" i="1"/>
          </a:p>
          <a:p>
            <a:pPr eaLnBrk="1" hangingPunct="1"/>
            <a:r>
              <a:rPr lang="en-US" sz="2400" i="1"/>
              <a:t>L</a:t>
            </a:r>
            <a:r>
              <a:rPr lang="en-US" sz="2400" baseline="-25000"/>
              <a:t>2</a:t>
            </a:r>
            <a:r>
              <a:rPr lang="en-US" sz="2400"/>
              <a:t> = {&lt;</a:t>
            </a:r>
            <a:r>
              <a:rPr lang="en-US" sz="2400" i="1"/>
              <a:t>M</a:t>
            </a:r>
            <a:r>
              <a:rPr lang="en-US" sz="2400"/>
              <a:t>, </a:t>
            </a:r>
            <a:r>
              <a:rPr lang="en-US" sz="2400" i="1"/>
              <a:t>w</a:t>
            </a:r>
            <a:r>
              <a:rPr lang="en-US" sz="2400"/>
              <a:t>&gt;: </a:t>
            </a:r>
            <a:r>
              <a:rPr lang="en-US" sz="2400" i="1"/>
              <a:t>M</a:t>
            </a:r>
            <a:r>
              <a:rPr lang="en-US" sz="2400"/>
              <a:t> does not halt on </a:t>
            </a:r>
            <a:r>
              <a:rPr lang="en-US" sz="2400" i="1"/>
              <a:t>w</a:t>
            </a:r>
            <a:r>
              <a:rPr lang="en-US" sz="2400"/>
              <a:t>}.			</a:t>
            </a:r>
          </a:p>
          <a:p>
            <a:pPr eaLnBrk="1" hangingPunct="1"/>
            <a:endParaRPr lang="en-US" sz="2400"/>
          </a:p>
          <a:p>
            <a:pPr eaLnBrk="1" hangingPunct="1"/>
            <a:endParaRPr lang="en-US" sz="2400"/>
          </a:p>
          <a:p>
            <a:pPr eaLnBrk="1" hangingPunct="1"/>
            <a:endParaRPr lang="en-US" sz="2400" i="1"/>
          </a:p>
          <a:p>
            <a:pPr eaLnBrk="1" hangingPunct="1"/>
            <a:r>
              <a:rPr lang="en-US" sz="2400" i="1"/>
              <a:t>L</a:t>
            </a:r>
            <a:r>
              <a:rPr lang="en-US" sz="2400" baseline="-25000"/>
              <a:t>3</a:t>
            </a:r>
            <a:r>
              <a:rPr lang="en-US" sz="2400"/>
              <a:t> = {&lt;</a:t>
            </a:r>
            <a:r>
              <a:rPr lang="en-US" sz="2400" i="1"/>
              <a:t>M</a:t>
            </a:r>
            <a:r>
              <a:rPr lang="en-US" sz="2400"/>
              <a:t>, </a:t>
            </a:r>
            <a:r>
              <a:rPr lang="en-US" sz="2400" i="1"/>
              <a:t>w</a:t>
            </a:r>
            <a:r>
              <a:rPr lang="en-US" sz="2400"/>
              <a:t>&gt;: </a:t>
            </a:r>
            <a:r>
              <a:rPr lang="en-US" sz="2400" i="1"/>
              <a:t>M</a:t>
            </a:r>
            <a:r>
              <a:rPr lang="en-US" sz="2400"/>
              <a:t> is a deciding TM and rejects </a:t>
            </a:r>
            <a:r>
              <a:rPr lang="en-US" sz="2400" i="1"/>
              <a:t>w</a:t>
            </a:r>
            <a:r>
              <a:rPr lang="en-US" sz="2400"/>
              <a:t>}.</a:t>
            </a:r>
          </a:p>
        </p:txBody>
      </p:sp>
      <p:sp>
        <p:nvSpPr>
          <p:cNvPr id="22531" name="Rectangle 8"/>
          <p:cNvSpPr>
            <a:spLocks noChangeArrowheads="1"/>
          </p:cNvSpPr>
          <p:nvPr/>
        </p:nvSpPr>
        <p:spPr bwMode="auto">
          <a:xfrm>
            <a:off x="533400" y="76200"/>
            <a:ext cx="86106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sz="3200" b="1">
                <a:solidFill>
                  <a:schemeClr val="tx2"/>
                </a:solidFill>
              </a:rPr>
              <a:t>Accepting, Rejecting, Halting, and Looping</a:t>
            </a:r>
            <a:r>
              <a:rPr lang="en-US" sz="3200">
                <a:solidFill>
                  <a:schemeClr val="tx2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900764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14127</TotalTime>
  <Words>2179</Words>
  <Application>Microsoft Office PowerPoint</Application>
  <PresentationFormat>On-screen Show (4:3)</PresentationFormat>
  <Paragraphs>448</Paragraphs>
  <Slides>31</Slides>
  <Notes>31</Notes>
  <HiddenSlides>7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8" baseType="lpstr">
      <vt:lpstr>Courier New</vt:lpstr>
      <vt:lpstr>Calibri</vt:lpstr>
      <vt:lpstr>Symbol</vt:lpstr>
      <vt:lpstr>Monotype Sorts</vt:lpstr>
      <vt:lpstr>Arial</vt:lpstr>
      <vt:lpstr>Times New Roman</vt:lpstr>
      <vt:lpstr>Default Design</vt:lpstr>
      <vt:lpstr>PowerPoint Presentation</vt:lpstr>
      <vt:lpstr>Final Exam and Course evals</vt:lpstr>
      <vt:lpstr>Your Questions?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{&lt;M, w&gt;: M is a Deciding TM and Rejects w}</vt:lpstr>
      <vt:lpstr>{&lt;M, w&gt;: M is a Deciding TM and Rejects w}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oih</dc:creator>
  <cp:lastModifiedBy>Claude Anderson</cp:lastModifiedBy>
  <cp:revision>665</cp:revision>
  <cp:lastPrinted>2014-02-20T14:33:43Z</cp:lastPrinted>
  <dcterms:created xsi:type="dcterms:W3CDTF">2007-01-18T00:38:26Z</dcterms:created>
  <dcterms:modified xsi:type="dcterms:W3CDTF">2014-02-21T14:45:42Z</dcterms:modified>
</cp:coreProperties>
</file>